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89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88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6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91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89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85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97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22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78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47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55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31D7-613E-4180-BA34-B6B3D49D6241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03A3-23CF-48CF-BFC7-6CB44D8FC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727431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Investigación de operaciones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4692" y="2577562"/>
            <a:ext cx="8485322" cy="3141313"/>
          </a:xfrm>
        </p:spPr>
        <p:txBody>
          <a:bodyPr>
            <a:normAutofit/>
          </a:bodyPr>
          <a:lstStyle/>
          <a:p>
            <a:r>
              <a:rPr lang="es-MX" sz="3000" dirty="0"/>
              <a:t>Autor: Raymundo Palacios</a:t>
            </a:r>
          </a:p>
          <a:p>
            <a:r>
              <a:rPr lang="es-MX" sz="3600" dirty="0"/>
              <a:t>Capítulo 7</a:t>
            </a:r>
          </a:p>
          <a:p>
            <a:r>
              <a:rPr lang="es-MX" sz="3600" dirty="0"/>
              <a:t>Teoría de la dualidad y análisis de la sensibilidad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0295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71563"/>
            <a:ext cx="7886700" cy="1022888"/>
          </a:xfrm>
        </p:spPr>
        <p:txBody>
          <a:bodyPr>
            <a:normAutofit/>
          </a:bodyPr>
          <a:lstStyle/>
          <a:p>
            <a:pPr algn="ctr"/>
            <a:r>
              <a:rPr lang="es-MX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br>
              <a:rPr lang="es-MX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 las operaciones matriciales indicadas)</a:t>
            </a:r>
            <a:endParaRPr lang="es-MX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7238" y="2197321"/>
            <a:ext cx="7886700" cy="32462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800" dirty="0"/>
              <a:t>C, representa el vector renglón de coeficientes de la función objetivo </a:t>
            </a:r>
            <a:r>
              <a:rPr lang="es-MX" sz="1800" dirty="0"/>
              <a:t>primal. </a:t>
            </a:r>
          </a:p>
          <a:p>
            <a:pPr marL="0" indent="0" algn="just">
              <a:buNone/>
            </a:pPr>
            <a:r>
              <a:rPr lang="es-MX" sz="1800" dirty="0"/>
              <a:t>b</a:t>
            </a:r>
            <a:r>
              <a:rPr lang="es-MX" sz="1800" dirty="0"/>
              <a:t>, representa el vector columna de términos independientes de restricciones del </a:t>
            </a:r>
            <a:r>
              <a:rPr lang="es-MX" sz="1800" dirty="0"/>
              <a:t>primal. </a:t>
            </a:r>
          </a:p>
          <a:p>
            <a:pPr marL="0" indent="0" algn="just">
              <a:buNone/>
            </a:pPr>
            <a:r>
              <a:rPr lang="es-MX" sz="1800" dirty="0"/>
              <a:t>A</a:t>
            </a:r>
            <a:r>
              <a:rPr lang="es-MX" sz="1800" dirty="0"/>
              <a:t>, representa la matriz de coeficientes tecnológicos de restricciones del </a:t>
            </a:r>
            <a:r>
              <a:rPr lang="es-MX" sz="1800" dirty="0"/>
              <a:t>primal. </a:t>
            </a:r>
          </a:p>
          <a:p>
            <a:pPr marL="0" indent="0" algn="just">
              <a:buNone/>
            </a:pPr>
            <a:r>
              <a:rPr lang="es-MX" sz="1800" dirty="0"/>
              <a:t>X</a:t>
            </a:r>
            <a:r>
              <a:rPr lang="es-MX" sz="1800" dirty="0"/>
              <a:t>, representa el vector columna de </a:t>
            </a:r>
            <a:r>
              <a:rPr lang="es-MX" sz="1800" dirty="0"/>
              <a:t>las variables primales. </a:t>
            </a:r>
          </a:p>
          <a:p>
            <a:pPr marL="0" indent="0" algn="just">
              <a:buNone/>
            </a:pPr>
            <a:r>
              <a:rPr lang="es-MX" sz="1800" dirty="0"/>
              <a:t>T</a:t>
            </a:r>
            <a:r>
              <a:rPr lang="es-MX" sz="1800" dirty="0"/>
              <a:t>, representa la transpuesta de </a:t>
            </a:r>
            <a:r>
              <a:rPr lang="es-MX" sz="1800" dirty="0"/>
              <a:t>una </a:t>
            </a:r>
            <a:r>
              <a:rPr lang="es-MX" sz="1800" dirty="0"/>
              <a:t>matriz </a:t>
            </a:r>
            <a:r>
              <a:rPr lang="es-MX" sz="1800" dirty="0"/>
              <a:t>o de un vector.</a:t>
            </a:r>
          </a:p>
          <a:p>
            <a:pPr marL="0" indent="0" algn="just">
              <a:buNone/>
            </a:pPr>
            <a:r>
              <a:rPr lang="es-MX" sz="1800" dirty="0"/>
              <a:t>Y</a:t>
            </a:r>
            <a:r>
              <a:rPr lang="es-MX" sz="1800" dirty="0"/>
              <a:t>, representa el vector columna de </a:t>
            </a:r>
            <a:r>
              <a:rPr lang="es-MX" sz="1800" dirty="0"/>
              <a:t>las variables duales. </a:t>
            </a:r>
          </a:p>
          <a:p>
            <a:pPr marL="0" indent="0" algn="just">
              <a:buNone/>
            </a:pPr>
            <a:r>
              <a:rPr lang="es-MX" sz="1800" dirty="0"/>
              <a:t>Con </a:t>
            </a:r>
            <a:r>
              <a:rPr lang="es-MX" sz="1800" dirty="0"/>
              <a:t>excepción de X y Y, los vectores y matrices en ambos problemas son los mismos, pero debe cuidarse el orden del arreglo vectorial atendiendo </a:t>
            </a:r>
            <a:r>
              <a:rPr lang="es-MX" sz="1800" dirty="0"/>
              <a:t>a la </a:t>
            </a:r>
            <a:r>
              <a:rPr lang="es-MX" sz="1800" dirty="0"/>
              <a:t>transposición T </a:t>
            </a:r>
            <a:r>
              <a:rPr lang="es-MX" sz="1800" dirty="0"/>
              <a:t>indicada.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9564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524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Recordemos el </a:t>
            </a:r>
            <a:r>
              <a:rPr lang="es-MX" dirty="0"/>
              <a:t>problema </a:t>
            </a:r>
            <a:r>
              <a:rPr lang="es-MX" dirty="0" smtClean="0"/>
              <a:t>de </a:t>
            </a:r>
            <a:r>
              <a:rPr lang="es-MX" dirty="0"/>
              <a:t>la elaboración de dos tipos de sofás (formulado en el capítulo 3, pág. 55 y solucionado gráficamente en el capítulo 4, pág. 65</a:t>
            </a:r>
            <a:r>
              <a:rPr lang="es-MX" dirty="0" smtClean="0"/>
              <a:t>):</a:t>
            </a:r>
          </a:p>
          <a:p>
            <a:pPr marL="0" indent="0" algn="ctr">
              <a:buNone/>
            </a:pPr>
            <a:r>
              <a:rPr lang="es-MX" dirty="0"/>
              <a:t>Maximizar: Z = 10X + 25Y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Sujeto </a:t>
            </a:r>
            <a:r>
              <a:rPr lang="es-MX" dirty="0"/>
              <a:t>a: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X </a:t>
            </a:r>
            <a:r>
              <a:rPr lang="es-MX" dirty="0"/>
              <a:t>+ 2Y </a:t>
            </a:r>
            <a:r>
              <a:rPr lang="es-MX" dirty="0" smtClean="0"/>
              <a:t>≤  </a:t>
            </a:r>
            <a:r>
              <a:rPr lang="es-MX" dirty="0"/>
              <a:t>80 Departamento de corte 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(3/4)X </a:t>
            </a:r>
            <a:r>
              <a:rPr lang="es-MX" dirty="0"/>
              <a:t>+ </a:t>
            </a:r>
            <a:r>
              <a:rPr lang="es-MX" dirty="0" smtClean="0"/>
              <a:t>(1/2)Y  ≤ </a:t>
            </a:r>
            <a:r>
              <a:rPr lang="es-MX" dirty="0"/>
              <a:t>20 Departamento de armado 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X ≤  </a:t>
            </a:r>
            <a:r>
              <a:rPr lang="es-MX" dirty="0"/>
              <a:t>50 Departamento de tapicería 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Y  ≤ </a:t>
            </a:r>
            <a:r>
              <a:rPr lang="es-MX" dirty="0"/>
              <a:t>10 Departamento de cubiertas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donde</a:t>
            </a:r>
            <a:r>
              <a:rPr lang="es-MX" dirty="0"/>
              <a:t>: X, Y ≥ 0 </a:t>
            </a:r>
          </a:p>
        </p:txBody>
      </p:sp>
    </p:spTree>
    <p:extLst>
      <p:ext uri="{BB962C8B-B14F-4D97-AF65-F5344CB8AC3E}">
        <p14:creationId xmlns:p14="http://schemas.microsoft.com/office/powerpoint/2010/main" val="14019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95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109" y="2226469"/>
            <a:ext cx="8775915" cy="3263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Recordemos que las restricciones correspondientes a los departamentos de corte y armado son redundantes, por </a:t>
            </a:r>
            <a:r>
              <a:rPr lang="es-MX" dirty="0" smtClean="0"/>
              <a:t>tanto </a:t>
            </a:r>
            <a:r>
              <a:rPr lang="es-MX" dirty="0"/>
              <a:t>el problema </a:t>
            </a:r>
            <a:r>
              <a:rPr lang="es-MX" dirty="0" smtClean="0"/>
              <a:t>se plantea como sigue: 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Maximizar</a:t>
            </a:r>
            <a:r>
              <a:rPr lang="es-MX" dirty="0"/>
              <a:t>: Z = 10X + 25Y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Sujeto </a:t>
            </a:r>
            <a:r>
              <a:rPr lang="es-MX" dirty="0"/>
              <a:t>a: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(3/4)X </a:t>
            </a:r>
            <a:r>
              <a:rPr lang="es-MX" dirty="0"/>
              <a:t>+ </a:t>
            </a:r>
            <a:r>
              <a:rPr lang="es-MX" dirty="0" smtClean="0"/>
              <a:t>(1/2)Y ≤ </a:t>
            </a:r>
            <a:r>
              <a:rPr lang="es-MX" dirty="0"/>
              <a:t>20 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Y  ≤ 10 </a:t>
            </a:r>
          </a:p>
          <a:p>
            <a:pPr marL="0" indent="0" algn="ctr">
              <a:buNone/>
            </a:pPr>
            <a:r>
              <a:rPr lang="es-MX" dirty="0" smtClean="0"/>
              <a:t>donde</a:t>
            </a:r>
            <a:r>
              <a:rPr lang="es-MX" dirty="0"/>
              <a:t>: X ≥ 0, Y ≥ 0 </a:t>
            </a:r>
          </a:p>
        </p:txBody>
      </p:sp>
    </p:spTree>
    <p:extLst>
      <p:ext uri="{BB962C8B-B14F-4D97-AF65-F5344CB8AC3E}">
        <p14:creationId xmlns:p14="http://schemas.microsoft.com/office/powerpoint/2010/main" val="11146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950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i="1" dirty="0"/>
              <a:t>Problema primal en forma </a:t>
            </a:r>
            <a:r>
              <a:rPr lang="es-MX" sz="1800" i="1" dirty="0"/>
              <a:t>algebraica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Maximizar</a:t>
            </a:r>
            <a:r>
              <a:rPr lang="es-MX" dirty="0"/>
              <a:t>: Z (Xo) = 10X1 + </a:t>
            </a:r>
            <a:r>
              <a:rPr lang="es-MX" dirty="0" smtClean="0"/>
              <a:t>25X2 </a:t>
            </a:r>
          </a:p>
          <a:p>
            <a:pPr marL="0" indent="0">
              <a:buNone/>
            </a:pPr>
            <a:r>
              <a:rPr lang="es-MX" dirty="0" smtClean="0"/>
              <a:t>Sujeto </a:t>
            </a:r>
            <a:r>
              <a:rPr lang="es-MX" dirty="0"/>
              <a:t>a: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(3/4)X1 </a:t>
            </a:r>
            <a:r>
              <a:rPr lang="es-MX" dirty="0"/>
              <a:t>+ </a:t>
            </a:r>
            <a:r>
              <a:rPr lang="es-MX" dirty="0" smtClean="0"/>
              <a:t>(1/2) </a:t>
            </a:r>
            <a:r>
              <a:rPr lang="es-MX" dirty="0"/>
              <a:t>X2 </a:t>
            </a:r>
            <a:r>
              <a:rPr lang="es-MX" dirty="0" smtClean="0"/>
              <a:t>≤ </a:t>
            </a:r>
            <a:r>
              <a:rPr lang="es-MX" dirty="0"/>
              <a:t>20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X2 ≤ </a:t>
            </a:r>
            <a:r>
              <a:rPr lang="es-MX" dirty="0"/>
              <a:t>10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donde:</a:t>
            </a:r>
          </a:p>
          <a:p>
            <a:pPr marL="0" indent="0" algn="ctr">
              <a:buNone/>
            </a:pPr>
            <a:r>
              <a:rPr lang="es-MX" dirty="0" smtClean="0"/>
              <a:t>X1 ≥  </a:t>
            </a:r>
            <a:r>
              <a:rPr lang="es-MX" dirty="0"/>
              <a:t>0, </a:t>
            </a:r>
            <a:r>
              <a:rPr lang="es-MX" dirty="0" smtClean="0"/>
              <a:t>X2 ≥   </a:t>
            </a:r>
            <a:r>
              <a:rPr lang="es-MX" dirty="0"/>
              <a:t>0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i="1" dirty="0"/>
              <a:t>Problema dual en forma </a:t>
            </a:r>
            <a:r>
              <a:rPr lang="es-MX" sz="1800" i="1" dirty="0"/>
              <a:t>algebraica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Minimizar</a:t>
            </a:r>
            <a:r>
              <a:rPr lang="es-MX" dirty="0"/>
              <a:t>: </a:t>
            </a:r>
            <a:r>
              <a:rPr lang="es-MX" dirty="0" smtClean="0"/>
              <a:t>W </a:t>
            </a:r>
            <a:r>
              <a:rPr lang="es-MX" dirty="0"/>
              <a:t>(Yo) = 20Y1 +</a:t>
            </a:r>
            <a:r>
              <a:rPr lang="es-MX" dirty="0" smtClean="0"/>
              <a:t>10Y2</a:t>
            </a:r>
          </a:p>
          <a:p>
            <a:pPr marL="0" indent="0">
              <a:buNone/>
            </a:pPr>
            <a:r>
              <a:rPr lang="es-MX" dirty="0" smtClean="0"/>
              <a:t>Sujeto </a:t>
            </a:r>
            <a:r>
              <a:rPr lang="es-MX" dirty="0"/>
              <a:t>a: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/>
              <a:t>3/4Y1        </a:t>
            </a:r>
            <a:r>
              <a:rPr lang="es-MX" dirty="0" smtClean="0"/>
              <a:t>≥  </a:t>
            </a:r>
            <a:r>
              <a:rPr lang="es-MX" dirty="0"/>
              <a:t>  10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/>
              <a:t>1/2Y1 + Y2 </a:t>
            </a:r>
            <a:r>
              <a:rPr lang="es-MX" dirty="0" smtClean="0"/>
              <a:t>≥ </a:t>
            </a:r>
            <a:r>
              <a:rPr lang="es-MX" dirty="0"/>
              <a:t>25 </a:t>
            </a:r>
          </a:p>
          <a:p>
            <a:pPr marL="0" indent="0">
              <a:buNone/>
            </a:pPr>
            <a:r>
              <a:rPr lang="es-MX" dirty="0" smtClean="0"/>
              <a:t>donde:</a:t>
            </a:r>
          </a:p>
          <a:p>
            <a:pPr marL="0" indent="0" algn="ctr">
              <a:buNone/>
            </a:pPr>
            <a:r>
              <a:rPr lang="es-MX" dirty="0" smtClean="0"/>
              <a:t>Y1≥  </a:t>
            </a:r>
            <a:r>
              <a:rPr lang="es-MX" dirty="0"/>
              <a:t>0, Y2 </a:t>
            </a:r>
            <a:r>
              <a:rPr lang="es-MX" dirty="0" smtClean="0"/>
              <a:t>≥  </a:t>
            </a:r>
            <a:r>
              <a:rPr lang="es-MX" dirty="0"/>
              <a:t>0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55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  </a:t>
            </a:r>
            <a:r>
              <a:rPr lang="es-MX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 ANÁLISIS DE SENSIBILIDAD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En un </a:t>
            </a:r>
            <a:r>
              <a:rPr lang="es-MX" dirty="0"/>
              <a:t>problema de programación </a:t>
            </a:r>
            <a:r>
              <a:rPr lang="es-MX" dirty="0" smtClean="0"/>
              <a:t>lineal, se </a:t>
            </a:r>
            <a:r>
              <a:rPr lang="es-MX" dirty="0"/>
              <a:t>utiliza para estudiar </a:t>
            </a:r>
            <a:r>
              <a:rPr lang="es-MX" dirty="0" smtClean="0"/>
              <a:t>cómo </a:t>
            </a:r>
            <a:r>
              <a:rPr lang="es-MX" dirty="0"/>
              <a:t>afectan los cambios </a:t>
            </a:r>
            <a:r>
              <a:rPr lang="es-MX" dirty="0" smtClean="0"/>
              <a:t>de </a:t>
            </a:r>
            <a:r>
              <a:rPr lang="es-MX" dirty="0"/>
              <a:t>los coeficientes </a:t>
            </a:r>
            <a:r>
              <a:rPr lang="es-MX" dirty="0" smtClean="0"/>
              <a:t>a </a:t>
            </a:r>
            <a:r>
              <a:rPr lang="es-MX" dirty="0"/>
              <a:t>la solución óptima y los cambios en el valor independiente </a:t>
            </a:r>
            <a:r>
              <a:rPr lang="es-MX" dirty="0" smtClean="0"/>
              <a:t>a </a:t>
            </a:r>
            <a:r>
              <a:rPr lang="es-MX" dirty="0"/>
              <a:t>una </a:t>
            </a:r>
            <a:r>
              <a:rPr lang="es-MX" dirty="0" smtClean="0"/>
              <a:t>restricción.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Los valores </a:t>
            </a:r>
            <a:r>
              <a:rPr lang="es-MX" dirty="0"/>
              <a:t>numéricos </a:t>
            </a:r>
            <a:r>
              <a:rPr lang="es-MX" dirty="0" smtClean="0"/>
              <a:t>en </a:t>
            </a:r>
            <a:r>
              <a:rPr lang="es-MX" dirty="0"/>
              <a:t>la solución óptima </a:t>
            </a:r>
            <a:r>
              <a:rPr lang="es-MX" dirty="0" smtClean="0"/>
              <a:t>pueden </a:t>
            </a:r>
            <a:r>
              <a:rPr lang="es-MX" dirty="0"/>
              <a:t>estar sujetos a </a:t>
            </a:r>
            <a:r>
              <a:rPr lang="es-MX" dirty="0" smtClean="0"/>
              <a:t>cambios</a:t>
            </a:r>
          </a:p>
          <a:p>
            <a:pPr marL="0" indent="0" algn="just">
              <a:buNone/>
            </a:pPr>
            <a:r>
              <a:rPr lang="es-MX" dirty="0" smtClean="0"/>
              <a:t>Por </a:t>
            </a:r>
            <a:r>
              <a:rPr lang="es-MX" dirty="0"/>
              <a:t>ejemplo, los coeficientes de la función objetivo pueden mudar en relación con los costos de los productos o con la mano de obra; igualmente, los valores (del lado derecho de las restricciones) que representan </a:t>
            </a:r>
            <a:r>
              <a:rPr lang="es-MX" dirty="0" smtClean="0"/>
              <a:t>a los </a:t>
            </a:r>
            <a:r>
              <a:rPr lang="es-MX" dirty="0"/>
              <a:t>recursos pueden cambiar por </a:t>
            </a:r>
            <a:r>
              <a:rPr lang="es-MX" dirty="0" smtClean="0"/>
              <a:t>diversos </a:t>
            </a:r>
            <a:r>
              <a:rPr lang="es-MX" dirty="0"/>
              <a:t>factores </a:t>
            </a:r>
            <a:r>
              <a:rPr lang="es-MX" dirty="0" smtClean="0"/>
              <a:t>tales como una huelga </a:t>
            </a:r>
            <a:r>
              <a:rPr lang="es-MX" dirty="0"/>
              <a:t>o </a:t>
            </a:r>
            <a:r>
              <a:rPr lang="es-MX" dirty="0" smtClean="0"/>
              <a:t>cambios en la </a:t>
            </a:r>
            <a:r>
              <a:rPr lang="es-MX" dirty="0"/>
              <a:t>materia prima </a:t>
            </a:r>
            <a:r>
              <a:rPr lang="es-MX" dirty="0" smtClean="0"/>
              <a:t>disponible.</a:t>
            </a:r>
          </a:p>
          <a:p>
            <a:pPr marL="0" indent="0" algn="just">
              <a:buNone/>
            </a:pPr>
            <a:r>
              <a:rPr lang="es-MX" dirty="0" smtClean="0"/>
              <a:t>El análisis </a:t>
            </a:r>
            <a:r>
              <a:rPr lang="es-MX" dirty="0"/>
              <a:t>de sensibilidad analiza </a:t>
            </a:r>
            <a:r>
              <a:rPr lang="es-MX" dirty="0" smtClean="0"/>
              <a:t>los </a:t>
            </a:r>
            <a:r>
              <a:rPr lang="es-MX" dirty="0"/>
              <a:t>límites </a:t>
            </a:r>
            <a:r>
              <a:rPr lang="es-MX" dirty="0" smtClean="0"/>
              <a:t>de operación de los </a:t>
            </a:r>
            <a:r>
              <a:rPr lang="es-MX" dirty="0"/>
              <a:t>parámetros de los valores independientes de las </a:t>
            </a:r>
            <a:r>
              <a:rPr lang="es-MX" dirty="0" smtClean="0"/>
              <a:t>restricciones </a:t>
            </a:r>
            <a:r>
              <a:rPr lang="es-MX" dirty="0"/>
              <a:t>y de los coeficientes de la función </a:t>
            </a:r>
            <a:r>
              <a:rPr lang="es-MX" dirty="0" smtClean="0"/>
              <a:t>objetivo.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55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7275" y="1131094"/>
            <a:ext cx="7886700" cy="609560"/>
          </a:xfrm>
        </p:spPr>
        <p:txBody>
          <a:bodyPr>
            <a:normAutofit fontScale="90000"/>
          </a:bodyPr>
          <a:lstStyle/>
          <a:p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7.3 ANÁLISIS DE SENSIBILIDAD</a:t>
            </a:r>
            <a:endParaRPr lang="es-MX" sz="495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3195" y="1885660"/>
            <a:ext cx="7752155" cy="37893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/>
              <a:t>El precio dual es el </a:t>
            </a:r>
            <a:r>
              <a:rPr lang="es-MX" sz="2400" dirty="0"/>
              <a:t>mejoramiento en el valor de la solución óptima por unidad de aumento en el valor independiente del lado derecho de una </a:t>
            </a:r>
            <a:r>
              <a:rPr lang="es-MX" sz="2400" dirty="0"/>
              <a:t>restricción.</a:t>
            </a:r>
          </a:p>
          <a:p>
            <a:pPr marL="0" indent="0" algn="just">
              <a:buNone/>
            </a:pPr>
            <a:r>
              <a:rPr lang="es-MX" sz="2400" dirty="0"/>
              <a:t>El </a:t>
            </a:r>
            <a:r>
              <a:rPr lang="es-MX" sz="2400" dirty="0"/>
              <a:t>precio dual y </a:t>
            </a:r>
            <a:r>
              <a:rPr lang="es-MX" sz="2400" dirty="0"/>
              <a:t>el precio sombra </a:t>
            </a:r>
            <a:r>
              <a:rPr lang="es-MX" sz="2400" dirty="0"/>
              <a:t>son </a:t>
            </a:r>
            <a:r>
              <a:rPr lang="es-MX" sz="2400" dirty="0"/>
              <a:t>iguales </a:t>
            </a:r>
            <a:r>
              <a:rPr lang="es-MX" sz="2400" dirty="0"/>
              <a:t>para todos los problemas de maximización; sin embargo, en un problema de minimización, </a:t>
            </a:r>
            <a:r>
              <a:rPr lang="es-MX" sz="2400" dirty="0"/>
              <a:t>el precio sombra es </a:t>
            </a:r>
            <a:r>
              <a:rPr lang="es-MX" sz="2400" dirty="0"/>
              <a:t>el negativo del precio dual </a:t>
            </a:r>
            <a:r>
              <a:rPr lang="es-MX" sz="2400" dirty="0"/>
              <a:t>correspondiente.</a:t>
            </a:r>
          </a:p>
          <a:p>
            <a:pPr marL="0" indent="0" algn="just">
              <a:buNone/>
            </a:pPr>
            <a:r>
              <a:rPr lang="es-MX" sz="2400" dirty="0"/>
              <a:t>Ambos </a:t>
            </a:r>
            <a:r>
              <a:rPr lang="es-MX" sz="2400" dirty="0"/>
              <a:t>proporcionan información económica que ayuda a tomar decisiones para la administración de recursos </a:t>
            </a:r>
            <a:r>
              <a:rPr lang="es-MX" sz="2400" dirty="0"/>
              <a:t>adicionales.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316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7.1 INTRODUCCIÓN</a:t>
            </a:r>
            <a:endParaRPr lang="es-MX" sz="49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000" dirty="0"/>
              <a:t>Se estudian la teoría de la dualidad y el análisis de sensibilidad, temas fundamentales de la programación lineal, vinculados a la búsqueda de información económica acerca del valor de recursos que son escasos, cómo se utilizan, cuándo se analizan y cómo se plantea el problema dual, o cuándo se aplica al problema primal el análisis de sensibilidad.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11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000" dirty="0"/>
              <a:t>La teoría de la dualidad establece que un problema dual de programación lineal se origina directamente del modelo original denominado problema primal.</a:t>
            </a:r>
          </a:p>
          <a:p>
            <a:pPr marL="0" indent="0" algn="just">
              <a:buNone/>
            </a:pPr>
            <a:r>
              <a:rPr lang="es-MX" sz="3000" dirty="0"/>
              <a:t>Ambos se encuentran muy relacionados, de modo que la solución óptima de uno de ellos proporciona la solución óptima del otro.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35883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 La importancia de la teoría de la dualidad radica en tres razones:</a:t>
            </a:r>
          </a:p>
          <a:p>
            <a:pPr marL="0" indent="0" algn="just">
              <a:buNone/>
            </a:pPr>
            <a:r>
              <a:rPr lang="es-MX" sz="2400" dirty="0"/>
              <a:t> 1.  El planteamiento dual de un problema de programación lineal puede dar como resultado una reducción considerable en los cálculos. </a:t>
            </a:r>
          </a:p>
          <a:p>
            <a:pPr marL="0" indent="0" algn="just">
              <a:buNone/>
            </a:pPr>
            <a:r>
              <a:rPr lang="es-MX" sz="2400" dirty="0"/>
              <a:t>2.  La posibilidad de obtener información económica acerca del valor de recursos que son escasos y de cómo se utilizan cuando se analiza el problema dual. </a:t>
            </a:r>
          </a:p>
          <a:p>
            <a:pPr marL="0" indent="0" algn="just">
              <a:buNone/>
            </a:pPr>
            <a:r>
              <a:rPr lang="es-MX" sz="2400" dirty="0"/>
              <a:t>3.  La relación dual tiene un nexo importante con el análisis de sensibilidad.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86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95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700" dirty="0"/>
              <a:t>Para todo problema de maximización de programación lineal existe un problema de minimización, y viceversa.</a:t>
            </a:r>
          </a:p>
          <a:p>
            <a:pPr marL="0" indent="0" algn="just">
              <a:buNone/>
            </a:pPr>
            <a:r>
              <a:rPr lang="es-MX" sz="2700" dirty="0"/>
              <a:t> Esta regla nos indica que existe una correspondencia directa entre los elementos del problema primal y su dual.</a:t>
            </a:r>
          </a:p>
          <a:p>
            <a:pPr marL="0" indent="0" algn="just">
              <a:buNone/>
            </a:pPr>
            <a:r>
              <a:rPr lang="es-MX" sz="2700" dirty="0"/>
              <a:t>En la siguiente diapositiva se muestra cómo, para la forma estándar de un problema de programación lineal, tenemos a la izquierda el problema primal y, después de hacer la conversión, tenemos a la derecha su dual: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91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95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Problema primal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Maximizar Z = ∑ c</a:t>
            </a:r>
            <a:r>
              <a:rPr lang="es-MX" sz="1350" dirty="0"/>
              <a:t>j</a:t>
            </a:r>
            <a:r>
              <a:rPr lang="es-MX" dirty="0" smtClean="0"/>
              <a:t>x</a:t>
            </a:r>
            <a:r>
              <a:rPr lang="es-MX" sz="1350" dirty="0"/>
              <a:t>j</a:t>
            </a:r>
          </a:p>
          <a:p>
            <a:pPr marL="0" indent="0" algn="ctr">
              <a:buNone/>
            </a:pPr>
            <a:r>
              <a:rPr lang="es-MX" dirty="0" smtClean="0"/>
              <a:t>Sujeto a: ∑a</a:t>
            </a:r>
            <a:r>
              <a:rPr lang="es-MX" sz="1350" dirty="0"/>
              <a:t>j</a:t>
            </a:r>
            <a:r>
              <a:rPr lang="es-MX" dirty="0" smtClean="0"/>
              <a:t>x</a:t>
            </a:r>
            <a:r>
              <a:rPr lang="es-MX" sz="1350" dirty="0"/>
              <a:t>j</a:t>
            </a:r>
            <a:r>
              <a:rPr lang="es-MX" dirty="0" smtClean="0"/>
              <a:t> ≤ b</a:t>
            </a:r>
            <a:r>
              <a:rPr lang="es-MX" sz="1350" dirty="0"/>
              <a:t>i</a:t>
            </a:r>
            <a:r>
              <a:rPr lang="es-MX" dirty="0" smtClean="0"/>
              <a:t> para i = 1,2,...m</a:t>
            </a:r>
          </a:p>
          <a:p>
            <a:pPr marL="0" indent="0" algn="ctr">
              <a:buNone/>
            </a:pPr>
            <a:r>
              <a:rPr lang="es-MX" dirty="0" smtClean="0"/>
              <a:t>x</a:t>
            </a:r>
            <a:r>
              <a:rPr lang="es-MX" sz="1350" dirty="0"/>
              <a:t>j</a:t>
            </a:r>
            <a:r>
              <a:rPr lang="es-MX" dirty="0" smtClean="0"/>
              <a:t>≥ 0 para j = 1, 2,.....n 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/>
              <a:t>Problema dual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Maximizar W = ∑b</a:t>
            </a:r>
            <a:r>
              <a:rPr lang="es-MX" sz="1350" dirty="0"/>
              <a:t>j</a:t>
            </a:r>
            <a:r>
              <a:rPr lang="es-MX" dirty="0" smtClean="0"/>
              <a:t>y</a:t>
            </a:r>
            <a:r>
              <a:rPr lang="es-MX" sz="1350" dirty="0"/>
              <a:t>j</a:t>
            </a:r>
          </a:p>
          <a:p>
            <a:pPr marL="0" indent="0" algn="ctr">
              <a:buNone/>
            </a:pPr>
            <a:r>
              <a:rPr lang="es-MX" dirty="0" smtClean="0"/>
              <a:t>Sujeto a: ∑a</a:t>
            </a:r>
            <a:r>
              <a:rPr lang="es-MX" sz="1350" dirty="0"/>
              <a:t>i</a:t>
            </a:r>
            <a:r>
              <a:rPr lang="es-MX" dirty="0" smtClean="0"/>
              <a:t>y</a:t>
            </a:r>
            <a:r>
              <a:rPr lang="es-MX" sz="1350" dirty="0"/>
              <a:t>i</a:t>
            </a:r>
            <a:r>
              <a:rPr lang="es-MX" dirty="0" smtClean="0"/>
              <a:t> ≥ c</a:t>
            </a:r>
            <a:r>
              <a:rPr lang="es-MX" sz="1350" dirty="0"/>
              <a:t>j</a:t>
            </a:r>
            <a:r>
              <a:rPr lang="es-MX" dirty="0" smtClean="0"/>
              <a:t> para j = 1,2,..n</a:t>
            </a:r>
          </a:p>
          <a:p>
            <a:pPr marL="0" indent="0" algn="ctr">
              <a:buNone/>
            </a:pPr>
            <a:r>
              <a:rPr lang="es-MX" dirty="0"/>
              <a:t>y</a:t>
            </a:r>
            <a:r>
              <a:rPr lang="es-MX" sz="1350" dirty="0"/>
              <a:t>j</a:t>
            </a:r>
            <a:r>
              <a:rPr lang="es-MX" dirty="0" smtClean="0"/>
              <a:t> ≥ 0 para i = 1,2,......n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64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endParaRPr lang="es-MX" sz="495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722" y="2226469"/>
            <a:ext cx="8636430" cy="3570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dirty="0"/>
              <a:t>Las variables X</a:t>
            </a:r>
            <a:r>
              <a:rPr lang="es-MX" sz="1200" dirty="0"/>
              <a:t>j</a:t>
            </a:r>
            <a:r>
              <a:rPr lang="es-MX" sz="1800" dirty="0"/>
              <a:t>  </a:t>
            </a:r>
            <a:r>
              <a:rPr lang="es-MX" sz="1800" dirty="0"/>
              <a:t>j = </a:t>
            </a:r>
            <a:r>
              <a:rPr lang="es-MX" sz="1800" dirty="0"/>
              <a:t>1, 2…..., n, incluyen las variables de holgura, </a:t>
            </a:r>
            <a:r>
              <a:rPr lang="es-MX" sz="1800" dirty="0"/>
              <a:t>las excedentes </a:t>
            </a:r>
            <a:r>
              <a:rPr lang="es-MX" sz="1800" dirty="0"/>
              <a:t>y </a:t>
            </a:r>
            <a:r>
              <a:rPr lang="es-MX" sz="1800" dirty="0"/>
              <a:t>las artificiales</a:t>
            </a:r>
            <a:r>
              <a:rPr lang="es-MX" sz="1800" dirty="0"/>
              <a:t>, si </a:t>
            </a:r>
            <a:r>
              <a:rPr lang="es-MX" sz="1800" dirty="0"/>
              <a:t>existen</a:t>
            </a:r>
          </a:p>
          <a:p>
            <a:pPr marL="0" indent="0" algn="just">
              <a:buNone/>
            </a:pPr>
            <a:r>
              <a:rPr lang="es-MX" sz="1800" dirty="0"/>
              <a:t>En el </a:t>
            </a:r>
            <a:r>
              <a:rPr lang="es-MX" sz="1800" dirty="0"/>
              <a:t>problema dual </a:t>
            </a:r>
            <a:r>
              <a:rPr lang="es-MX" sz="1800" dirty="0"/>
              <a:t>se usan </a:t>
            </a:r>
            <a:r>
              <a:rPr lang="es-MX" sz="1800" dirty="0"/>
              <a:t>exactamente los mismos parámetros (</a:t>
            </a:r>
            <a:r>
              <a:rPr lang="es-MX" sz="1800" dirty="0"/>
              <a:t>a</a:t>
            </a:r>
            <a:r>
              <a:rPr lang="es-MX" sz="1200" dirty="0"/>
              <a:t>k</a:t>
            </a:r>
            <a:r>
              <a:rPr lang="es-MX" sz="1800" dirty="0"/>
              <a:t>, </a:t>
            </a:r>
            <a:r>
              <a:rPr lang="es-MX" sz="1800" dirty="0"/>
              <a:t>b</a:t>
            </a:r>
            <a:r>
              <a:rPr lang="es-MX" sz="1200" dirty="0"/>
              <a:t>i</a:t>
            </a:r>
            <a:r>
              <a:rPr lang="es-MX" sz="1800" dirty="0"/>
              <a:t> y c</a:t>
            </a:r>
            <a:r>
              <a:rPr lang="es-MX" sz="1200" dirty="0"/>
              <a:t>j</a:t>
            </a:r>
            <a:r>
              <a:rPr lang="es-MX" sz="1800" dirty="0"/>
              <a:t>) que </a:t>
            </a:r>
            <a:r>
              <a:rPr lang="es-MX" sz="1800" dirty="0"/>
              <a:t>en el </a:t>
            </a:r>
            <a:r>
              <a:rPr lang="es-MX" sz="1800" dirty="0"/>
              <a:t>problema primal, pero </a:t>
            </a:r>
            <a:r>
              <a:rPr lang="es-MX" sz="1800" dirty="0"/>
              <a:t>de diferente manera:</a:t>
            </a:r>
          </a:p>
          <a:p>
            <a:pPr marL="385763" indent="-385763" algn="just">
              <a:buAutoNum type="alphaLcParenR"/>
            </a:pPr>
            <a:r>
              <a:rPr lang="es-MX" sz="1800" dirty="0"/>
              <a:t>Se </a:t>
            </a:r>
            <a:r>
              <a:rPr lang="es-MX" sz="1800" dirty="0"/>
              <a:t>define una variable dual por cada ecuación primal (restricción) y una restricción dual por cada variable </a:t>
            </a:r>
            <a:r>
              <a:rPr lang="es-MX" sz="1800" dirty="0"/>
              <a:t>primal.</a:t>
            </a:r>
          </a:p>
          <a:p>
            <a:pPr marL="385763" indent="-385763" algn="just">
              <a:buAutoNum type="alphaLcParenR"/>
            </a:pPr>
            <a:r>
              <a:rPr lang="es-MX" sz="1800" dirty="0"/>
              <a:t>Los </a:t>
            </a:r>
            <a:r>
              <a:rPr lang="es-MX" sz="1800" dirty="0"/>
              <a:t>coeficientes de restricción (columna) de una variable primal definen los coeficientes en el lado izquierdo de la restricción dual, y su coeficiente objetivo define el </a:t>
            </a:r>
            <a:r>
              <a:rPr lang="es-MX" sz="1800" dirty="0"/>
              <a:t>valor a la derecha.</a:t>
            </a:r>
          </a:p>
          <a:p>
            <a:pPr marL="385763" indent="-385763" algn="just">
              <a:buAutoNum type="alphaLcParenR"/>
            </a:pPr>
            <a:r>
              <a:rPr lang="es-MX" sz="1800" dirty="0"/>
              <a:t>Los </a:t>
            </a:r>
            <a:r>
              <a:rPr lang="es-MX" sz="1800" dirty="0"/>
              <a:t>coeficientes objetivo del primal definen los valores </a:t>
            </a:r>
            <a:r>
              <a:rPr lang="es-MX" sz="1800" dirty="0"/>
              <a:t>a la derecha </a:t>
            </a:r>
            <a:r>
              <a:rPr lang="es-MX" sz="1800" dirty="0"/>
              <a:t>de las ecuaciones de restricción </a:t>
            </a:r>
            <a:r>
              <a:rPr lang="es-MX" sz="1800" dirty="0"/>
              <a:t>dual.</a:t>
            </a:r>
          </a:p>
          <a:p>
            <a:pPr marL="385763" indent="-385763" algn="just">
              <a:buAutoNum type="alphaLcParenR"/>
            </a:pPr>
            <a:r>
              <a:rPr lang="es-MX" sz="1800" dirty="0"/>
              <a:t>El </a:t>
            </a:r>
            <a:r>
              <a:rPr lang="es-MX" sz="1800" dirty="0"/>
              <a:t>sentido de las desigualdades en el dual con respecto al primal siempre </a:t>
            </a:r>
            <a:r>
              <a:rPr lang="es-MX" sz="1800" dirty="0"/>
              <a:t>son opuestos.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6830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15979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DUALIDAD</a:t>
            </a:r>
            <a:b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(Notación matricial)</a:t>
            </a:r>
            <a:endParaRPr lang="es-MX" sz="3600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3300" dirty="0"/>
              <a:t>Problema </a:t>
            </a:r>
            <a:r>
              <a:rPr lang="es-MX" sz="3300" dirty="0"/>
              <a:t>primal </a:t>
            </a:r>
            <a:endParaRPr lang="es-MX" sz="3300" dirty="0"/>
          </a:p>
          <a:p>
            <a:pPr marL="0" indent="0" algn="ctr">
              <a:buNone/>
            </a:pPr>
            <a:r>
              <a:rPr lang="es-MX" sz="3300" dirty="0"/>
              <a:t>Maximizar</a:t>
            </a:r>
            <a:r>
              <a:rPr lang="es-MX" sz="3300" dirty="0"/>
              <a:t>:  Z = cx</a:t>
            </a:r>
          </a:p>
          <a:p>
            <a:pPr marL="0" indent="0" algn="ctr">
              <a:buNone/>
            </a:pPr>
            <a:r>
              <a:rPr lang="es-MX" sz="3300" dirty="0"/>
              <a:t>Sujeto a:</a:t>
            </a:r>
          </a:p>
          <a:p>
            <a:pPr marL="0" indent="0" algn="ctr">
              <a:buNone/>
            </a:pPr>
            <a:r>
              <a:rPr lang="es-MX" sz="3300" dirty="0"/>
              <a:t>Ax ≤  b</a:t>
            </a:r>
          </a:p>
          <a:p>
            <a:pPr marL="0" indent="0" algn="ctr">
              <a:buNone/>
            </a:pPr>
            <a:r>
              <a:rPr lang="es-MX" sz="3300" dirty="0"/>
              <a:t>  x ≥  </a:t>
            </a:r>
            <a:r>
              <a:rPr lang="es-MX" sz="3300" dirty="0"/>
              <a:t>0</a:t>
            </a:r>
          </a:p>
          <a:p>
            <a:pPr algn="ctr"/>
            <a:endParaRPr lang="es-MX" sz="3300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3300" dirty="0"/>
              <a:t>Problema </a:t>
            </a:r>
            <a:r>
              <a:rPr lang="es-MX" sz="3300" dirty="0"/>
              <a:t>dual </a:t>
            </a:r>
            <a:endParaRPr lang="es-MX" sz="3300" dirty="0"/>
          </a:p>
          <a:p>
            <a:pPr marL="0" indent="0" algn="ctr">
              <a:buNone/>
            </a:pPr>
            <a:r>
              <a:rPr lang="es-MX" sz="3300" dirty="0"/>
              <a:t>Minimizar: W = yb</a:t>
            </a:r>
          </a:p>
          <a:p>
            <a:pPr marL="0" indent="0" algn="ctr">
              <a:buNone/>
            </a:pPr>
            <a:r>
              <a:rPr lang="es-MX" sz="3300" dirty="0"/>
              <a:t>Sujeto a:</a:t>
            </a:r>
          </a:p>
          <a:p>
            <a:pPr marL="0" indent="0" algn="ctr">
              <a:buNone/>
            </a:pPr>
            <a:r>
              <a:rPr lang="es-MX" sz="3300" dirty="0"/>
              <a:t>yA ≥  </a:t>
            </a:r>
            <a:r>
              <a:rPr lang="es-MX" sz="3300" dirty="0"/>
              <a:t>c </a:t>
            </a:r>
            <a:endParaRPr lang="es-MX" sz="3300" dirty="0"/>
          </a:p>
          <a:p>
            <a:pPr marL="0" indent="0" algn="ctr">
              <a:buNone/>
            </a:pPr>
            <a:r>
              <a:rPr lang="es-MX" sz="3300" dirty="0"/>
              <a:t>y  ≥ 0</a:t>
            </a:r>
            <a:endParaRPr lang="es-MX" sz="3300" dirty="0"/>
          </a:p>
        </p:txBody>
      </p:sp>
    </p:spTree>
    <p:extLst>
      <p:ext uri="{BB962C8B-B14F-4D97-AF65-F5344CB8AC3E}">
        <p14:creationId xmlns:p14="http://schemas.microsoft.com/office/powerpoint/2010/main" val="33391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0558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7.2 TEORÍA DE LA DUALIDAD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 las operaciones matriciales indicadas)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dirty="0"/>
              <a:t>Problema </a:t>
            </a:r>
            <a:r>
              <a:rPr lang="es-MX" dirty="0" smtClean="0"/>
              <a:t>primal</a:t>
            </a:r>
          </a:p>
          <a:p>
            <a:pPr marL="0" indent="0" algn="ctr">
              <a:buNone/>
            </a:pPr>
            <a:r>
              <a:rPr lang="es-MX" dirty="0" smtClean="0"/>
              <a:t>Maximizar:        Z </a:t>
            </a:r>
            <a:r>
              <a:rPr lang="es-MX" dirty="0"/>
              <a:t>(Xo) = CX</a:t>
            </a:r>
          </a:p>
          <a:p>
            <a:pPr marL="0" indent="0" algn="ctr">
              <a:buNone/>
            </a:pPr>
            <a:r>
              <a:rPr lang="es-MX" dirty="0" smtClean="0"/>
              <a:t>Sujeto </a:t>
            </a:r>
            <a:r>
              <a:rPr lang="es-MX" dirty="0"/>
              <a:t>a</a:t>
            </a:r>
            <a:r>
              <a:rPr lang="es-MX" dirty="0" smtClean="0"/>
              <a:t>:</a:t>
            </a:r>
          </a:p>
          <a:p>
            <a:pPr marL="0" indent="0" algn="ctr">
              <a:buNone/>
            </a:pPr>
            <a:r>
              <a:rPr lang="es-MX" dirty="0"/>
              <a:t>AX </a:t>
            </a:r>
            <a:r>
              <a:rPr lang="es-MX" dirty="0" smtClean="0"/>
              <a:t>≤ b</a:t>
            </a:r>
          </a:p>
          <a:p>
            <a:pPr marL="0" indent="0" algn="ctr">
              <a:buNone/>
            </a:pPr>
            <a:r>
              <a:rPr lang="es-MX" dirty="0" smtClean="0"/>
              <a:t>  </a:t>
            </a:r>
            <a:r>
              <a:rPr lang="es-MX" dirty="0"/>
              <a:t>X </a:t>
            </a:r>
            <a:r>
              <a:rPr lang="es-MX" dirty="0" smtClean="0"/>
              <a:t>≥ 0</a:t>
            </a:r>
          </a:p>
          <a:p>
            <a:pPr marL="0" indent="0" algn="ctr">
              <a:buNone/>
            </a:pPr>
            <a:r>
              <a:rPr lang="es-MX" dirty="0" smtClean="0"/>
              <a:t>Minimizar:       Z </a:t>
            </a:r>
            <a:r>
              <a:rPr lang="es-MX" dirty="0"/>
              <a:t>(Xo) = CX</a:t>
            </a:r>
          </a:p>
          <a:p>
            <a:pPr marL="0" indent="0" algn="ctr">
              <a:buNone/>
            </a:pPr>
            <a:r>
              <a:rPr lang="es-MX" dirty="0" smtClean="0"/>
              <a:t>Sujeto </a:t>
            </a:r>
            <a:r>
              <a:rPr lang="es-MX" dirty="0"/>
              <a:t>a</a:t>
            </a:r>
            <a:r>
              <a:rPr lang="es-MX" dirty="0" smtClean="0"/>
              <a:t>:</a:t>
            </a:r>
          </a:p>
          <a:p>
            <a:pPr marL="0" indent="0" algn="ctr">
              <a:buNone/>
            </a:pPr>
            <a:r>
              <a:rPr lang="es-MX" dirty="0"/>
              <a:t>AX </a:t>
            </a:r>
            <a:r>
              <a:rPr lang="es-MX" dirty="0" smtClean="0"/>
              <a:t>≥ b</a:t>
            </a:r>
          </a:p>
          <a:p>
            <a:pPr marL="0" indent="0" algn="ctr">
              <a:buNone/>
            </a:pPr>
            <a:r>
              <a:rPr lang="es-MX" dirty="0" smtClean="0"/>
              <a:t>X ≥ </a:t>
            </a:r>
            <a:r>
              <a:rPr lang="es-MX" dirty="0"/>
              <a:t>0</a:t>
            </a:r>
          </a:p>
          <a:p>
            <a:pPr marL="0" indent="0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:r>
                  <a:rPr lang="es-MX" dirty="0" smtClean="0"/>
                  <a:t> Problema dual</a:t>
                </a:r>
              </a:p>
              <a:p>
                <a:pPr marL="0" indent="0" algn="ctr">
                  <a:buNone/>
                </a:pPr>
                <a:r>
                  <a:rPr lang="es-MX" dirty="0" smtClean="0"/>
                  <a:t>Minimizar:      </a:t>
                </a:r>
                <a:r>
                  <a:rPr lang="es-MX" dirty="0"/>
                  <a:t>W (Yo)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MX" i="1" dirty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MX" dirty="0"/>
                  <a:t>Y  </a:t>
                </a:r>
              </a:p>
              <a:p>
                <a:pPr marL="0" indent="0" algn="ctr">
                  <a:buNone/>
                </a:pPr>
                <a:r>
                  <a:rPr lang="es-MX" dirty="0" smtClean="0"/>
                  <a:t> </a:t>
                </a:r>
                <a:r>
                  <a:rPr lang="es-MX" dirty="0"/>
                  <a:t>Sujeto </a:t>
                </a:r>
                <a:r>
                  <a:rPr lang="es-MX" dirty="0" smtClean="0"/>
                  <a:t>a:</a:t>
                </a:r>
              </a:p>
              <a:p>
                <a:pPr marL="0" indent="0" algn="ctr">
                  <a:buNone/>
                </a:pP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MX" dirty="0" smtClean="0"/>
                  <a:t>Y ≥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 smtClean="0"/>
                  <a:t>Y ≥ 0</a:t>
                </a:r>
              </a:p>
              <a:p>
                <a:pPr marL="0" indent="0" algn="ctr">
                  <a:buNone/>
                </a:pPr>
                <a:r>
                  <a:rPr lang="es-MX" dirty="0" smtClean="0"/>
                  <a:t>Maximizar:     W </a:t>
                </a:r>
                <a:r>
                  <a:rPr lang="es-MX" dirty="0"/>
                  <a:t>(Yo)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MX" dirty="0" smtClean="0"/>
                  <a:t>Y </a:t>
                </a:r>
                <a:endParaRPr lang="es-MX" dirty="0"/>
              </a:p>
              <a:p>
                <a:pPr marL="0" indent="0" algn="ctr">
                  <a:buNone/>
                </a:pPr>
                <a:r>
                  <a:rPr lang="es-MX" dirty="0" smtClean="0"/>
                  <a:t>Sujeto </a:t>
                </a:r>
                <a:r>
                  <a:rPr lang="es-MX" dirty="0"/>
                  <a:t>a:</a:t>
                </a:r>
                <a:endParaRPr lang="es-MX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MX" dirty="0" smtClean="0"/>
                  <a:t>Y 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MX" dirty="0" smtClean="0"/>
                  <a:t>  </a:t>
                </a:r>
              </a:p>
              <a:p>
                <a:pPr marL="0" indent="0" algn="ctr">
                  <a:buNone/>
                </a:pPr>
                <a:r>
                  <a:rPr lang="es-MX" dirty="0" smtClean="0"/>
                  <a:t> Y ≥ 0</a:t>
                </a:r>
                <a:endParaRPr lang="es-MX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t="-3081" b="-28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8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2cba32078feacb21a4e5186f6ddbb3a7fa740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1143</Words>
  <Application>Microsoft Office PowerPoint</Application>
  <PresentationFormat>Presentación en pantalla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Investigación de operaciones</vt:lpstr>
      <vt:lpstr>7.1 INTRODUCCIÓN</vt:lpstr>
      <vt:lpstr>7.2 TEORÍA DE LA DUALIDAD</vt:lpstr>
      <vt:lpstr>7.2 TEORÍA DE LA DUALIDAD</vt:lpstr>
      <vt:lpstr>7.2 TEORÍA DE LA DUALIDAD</vt:lpstr>
      <vt:lpstr>7.2 TEORÍA DE LA DUALIDAD</vt:lpstr>
      <vt:lpstr>7.2 TEORÍA DE LA DUALIDAD</vt:lpstr>
      <vt:lpstr>7.2 TEORÍA DE LA DUALIDAD (Notación matricial)</vt:lpstr>
      <vt:lpstr>7.2 TEORÍA DE LA DUALIDAD (Con las operaciones matriciales indicadas)</vt:lpstr>
      <vt:lpstr>7.2 TEORÍA DE LA DUALIDAD (Con las operaciones matriciales indicadas)</vt:lpstr>
      <vt:lpstr>7.2 TEORÍA DE LA DUALIDAD</vt:lpstr>
      <vt:lpstr>7.2 TEORÍA DE LA DUALIDAD</vt:lpstr>
      <vt:lpstr>7.2 TEORÍA DE LA DUALIDAD</vt:lpstr>
      <vt:lpstr>  7.3 ANÁLISIS DE SENSIBILIDAD </vt:lpstr>
      <vt:lpstr>7.3 ANÁLISIS DE SENSIBILIDAD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de operaciones</dc:title>
  <dc:creator>usuario</dc:creator>
  <cp:lastModifiedBy>hvela</cp:lastModifiedBy>
  <cp:revision>27</cp:revision>
  <dcterms:created xsi:type="dcterms:W3CDTF">2016-12-08T20:18:37Z</dcterms:created>
  <dcterms:modified xsi:type="dcterms:W3CDTF">2017-01-18T17:59:15Z</dcterms:modified>
</cp:coreProperties>
</file>