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9.xml" ContentType="application/vnd.openxmlformats-officedocument.presentationml.tags+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tags/tag16.xml" ContentType="application/vnd.openxmlformats-officedocument.presentationml.tags+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tags/tag19.xml" ContentType="application/vnd.openxmlformats-officedocument.presentationml.tags+xml"/>
  <Override PartName="/ppt/notesSlides/notesSlide37.xml" ContentType="application/vnd.openxmlformats-officedocument.presentationml.notesSlide+xml"/>
  <Override PartName="/ppt/tags/tag20.xml" ContentType="application/vnd.openxmlformats-officedocument.presentationml.tags+xml"/>
  <Override PartName="/ppt/notesSlides/notesSlide38.xml" ContentType="application/vnd.openxmlformats-officedocument.presentationml.notesSlide+xml"/>
  <Override PartName="/ppt/tags/tag21.xml" ContentType="application/vnd.openxmlformats-officedocument.presentationml.tags+xml"/>
  <Override PartName="/ppt/notesSlides/notesSlide3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3" r:id="rId1"/>
  </p:sldMasterIdLst>
  <p:notesMasterIdLst>
    <p:notesMasterId r:id="rId54"/>
  </p:notesMasterIdLst>
  <p:handoutMasterIdLst>
    <p:handoutMasterId r:id="rId55"/>
  </p:handoutMasterIdLst>
  <p:sldIdLst>
    <p:sldId id="913" r:id="rId2"/>
    <p:sldId id="912" r:id="rId3"/>
    <p:sldId id="1010" r:id="rId4"/>
    <p:sldId id="1016" r:id="rId5"/>
    <p:sldId id="1014" r:id="rId6"/>
    <p:sldId id="1011" r:id="rId7"/>
    <p:sldId id="1033" r:id="rId8"/>
    <p:sldId id="1082" r:id="rId9"/>
    <p:sldId id="1083" r:id="rId10"/>
    <p:sldId id="1084" r:id="rId11"/>
    <p:sldId id="1106" r:id="rId12"/>
    <p:sldId id="1107" r:id="rId13"/>
    <p:sldId id="1087" r:id="rId14"/>
    <p:sldId id="1088" r:id="rId15"/>
    <p:sldId id="1089" r:id="rId16"/>
    <p:sldId id="1090" r:id="rId17"/>
    <p:sldId id="1030" r:id="rId18"/>
    <p:sldId id="1031" r:id="rId19"/>
    <p:sldId id="1032" r:id="rId20"/>
    <p:sldId id="1035" r:id="rId21"/>
    <p:sldId id="1022" r:id="rId22"/>
    <p:sldId id="1095" r:id="rId23"/>
    <p:sldId id="927" r:id="rId24"/>
    <p:sldId id="1012" r:id="rId25"/>
    <p:sldId id="1024" r:id="rId26"/>
    <p:sldId id="1026" r:id="rId27"/>
    <p:sldId id="982" r:id="rId28"/>
    <p:sldId id="1064" r:id="rId29"/>
    <p:sldId id="1065" r:id="rId30"/>
    <p:sldId id="1066" r:id="rId31"/>
    <p:sldId id="1044" r:id="rId32"/>
    <p:sldId id="1070" r:id="rId33"/>
    <p:sldId id="1073" r:id="rId34"/>
    <p:sldId id="1108" r:id="rId35"/>
    <p:sldId id="1109" r:id="rId36"/>
    <p:sldId id="1076" r:id="rId37"/>
    <p:sldId id="1067" r:id="rId38"/>
    <p:sldId id="1077" r:id="rId39"/>
    <p:sldId id="1078" r:id="rId40"/>
    <p:sldId id="1079" r:id="rId41"/>
    <p:sldId id="1080" r:id="rId42"/>
    <p:sldId id="841" r:id="rId43"/>
    <p:sldId id="1003" r:id="rId44"/>
    <p:sldId id="1004" r:id="rId45"/>
    <p:sldId id="995" r:id="rId46"/>
    <p:sldId id="1006" r:id="rId47"/>
    <p:sldId id="997" r:id="rId48"/>
    <p:sldId id="1061" r:id="rId49"/>
    <p:sldId id="1028" r:id="rId50"/>
    <p:sldId id="990" r:id="rId51"/>
    <p:sldId id="991" r:id="rId52"/>
    <p:sldId id="943" r:id="rId53"/>
  </p:sldIdLst>
  <p:sldSz cx="9783763" cy="6400800"/>
  <p:notesSz cx="6950075" cy="9236075"/>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62363" algn="l" rtl="0" fontAlgn="base">
      <a:spcBef>
        <a:spcPct val="0"/>
      </a:spcBef>
      <a:spcAft>
        <a:spcPct val="0"/>
      </a:spcAft>
      <a:defRPr b="1" kern="1200">
        <a:solidFill>
          <a:schemeClr val="tx1"/>
        </a:solidFill>
        <a:latin typeface="Arial" pitchFamily="34" charset="0"/>
        <a:ea typeface="+mn-ea"/>
        <a:cs typeface="Arial" pitchFamily="34" charset="0"/>
      </a:defRPr>
    </a:lvl2pPr>
    <a:lvl3pPr marL="924726" algn="l" rtl="0" fontAlgn="base">
      <a:spcBef>
        <a:spcPct val="0"/>
      </a:spcBef>
      <a:spcAft>
        <a:spcPct val="0"/>
      </a:spcAft>
      <a:defRPr b="1" kern="1200">
        <a:solidFill>
          <a:schemeClr val="tx1"/>
        </a:solidFill>
        <a:latin typeface="Arial" pitchFamily="34" charset="0"/>
        <a:ea typeface="+mn-ea"/>
        <a:cs typeface="Arial" pitchFamily="34" charset="0"/>
      </a:defRPr>
    </a:lvl3pPr>
    <a:lvl4pPr marL="1387090" algn="l" rtl="0" fontAlgn="base">
      <a:spcBef>
        <a:spcPct val="0"/>
      </a:spcBef>
      <a:spcAft>
        <a:spcPct val="0"/>
      </a:spcAft>
      <a:defRPr b="1" kern="1200">
        <a:solidFill>
          <a:schemeClr val="tx1"/>
        </a:solidFill>
        <a:latin typeface="Arial" pitchFamily="34" charset="0"/>
        <a:ea typeface="+mn-ea"/>
        <a:cs typeface="Arial" pitchFamily="34" charset="0"/>
      </a:defRPr>
    </a:lvl4pPr>
    <a:lvl5pPr marL="1849453" algn="l" rtl="0" fontAlgn="base">
      <a:spcBef>
        <a:spcPct val="0"/>
      </a:spcBef>
      <a:spcAft>
        <a:spcPct val="0"/>
      </a:spcAft>
      <a:defRPr b="1" kern="1200">
        <a:solidFill>
          <a:schemeClr val="tx1"/>
        </a:solidFill>
        <a:latin typeface="Arial" pitchFamily="34" charset="0"/>
        <a:ea typeface="+mn-ea"/>
        <a:cs typeface="Arial" pitchFamily="34" charset="0"/>
      </a:defRPr>
    </a:lvl5pPr>
    <a:lvl6pPr marL="2311816" algn="l" defTabSz="924726" rtl="0" eaLnBrk="1" latinLnBrk="0" hangingPunct="1">
      <a:defRPr b="1" kern="1200">
        <a:solidFill>
          <a:schemeClr val="tx1"/>
        </a:solidFill>
        <a:latin typeface="Arial" pitchFamily="34" charset="0"/>
        <a:ea typeface="+mn-ea"/>
        <a:cs typeface="Arial" pitchFamily="34" charset="0"/>
      </a:defRPr>
    </a:lvl6pPr>
    <a:lvl7pPr marL="2774179" algn="l" defTabSz="924726" rtl="0" eaLnBrk="1" latinLnBrk="0" hangingPunct="1">
      <a:defRPr b="1" kern="1200">
        <a:solidFill>
          <a:schemeClr val="tx1"/>
        </a:solidFill>
        <a:latin typeface="Arial" pitchFamily="34" charset="0"/>
        <a:ea typeface="+mn-ea"/>
        <a:cs typeface="Arial" pitchFamily="34" charset="0"/>
      </a:defRPr>
    </a:lvl7pPr>
    <a:lvl8pPr marL="3236544" algn="l" defTabSz="924726" rtl="0" eaLnBrk="1" latinLnBrk="0" hangingPunct="1">
      <a:defRPr b="1" kern="1200">
        <a:solidFill>
          <a:schemeClr val="tx1"/>
        </a:solidFill>
        <a:latin typeface="Arial" pitchFamily="34" charset="0"/>
        <a:ea typeface="+mn-ea"/>
        <a:cs typeface="Arial" pitchFamily="34" charset="0"/>
      </a:defRPr>
    </a:lvl8pPr>
    <a:lvl9pPr marL="3698907" algn="l" defTabSz="924726"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Sauerwein" initials="LS" lastIdx="118" clrIdx="0"/>
  <p:cmAuthor id="7" name="Warren Zimmerman" initials="WZ" lastIdx="2" clrIdx="7">
    <p:extLst>
      <p:ext uri="{19B8F6BF-5375-455C-9EA6-DF929625EA0E}">
        <p15:presenceInfo xmlns:p15="http://schemas.microsoft.com/office/powerpoint/2012/main" userId="S-1-5-21-2918321010-2013396369-4131215433-2357" providerId="AD"/>
      </p:ext>
    </p:extLst>
  </p:cmAuthor>
  <p:cmAuthor id="1" name="Lauren Dunbar" initials="LD" lastIdx="13" clrIdx="1"/>
  <p:cmAuthor id="2" name="Katy" initials="K" lastIdx="3" clrIdx="2"/>
  <p:cmAuthor id="3" name="Neil Lundin" initials="NL" lastIdx="2" clrIdx="3">
    <p:extLst>
      <p:ext uri="{19B8F6BF-5375-455C-9EA6-DF929625EA0E}">
        <p15:presenceInfo xmlns:p15="http://schemas.microsoft.com/office/powerpoint/2012/main" userId="Neil Lundin" providerId="None"/>
      </p:ext>
    </p:extLst>
  </p:cmAuthor>
  <p:cmAuthor id="4" name="James McNamara" initials="JM" lastIdx="39" clrIdx="4">
    <p:extLst>
      <p:ext uri="{19B8F6BF-5375-455C-9EA6-DF929625EA0E}">
        <p15:presenceInfo xmlns:p15="http://schemas.microsoft.com/office/powerpoint/2012/main" userId="James McNamara" providerId="None"/>
      </p:ext>
    </p:extLst>
  </p:cmAuthor>
  <p:cmAuthor id="5" name="Author" initials="A" lastIdx="45" clrIdx="5"/>
  <p:cmAuthor id="6" name="Lisa Holscher" initials="LH" lastIdx="77" clrIdx="6">
    <p:extLst>
      <p:ext uri="{19B8F6BF-5375-455C-9EA6-DF929625EA0E}">
        <p15:presenceInfo xmlns:p15="http://schemas.microsoft.com/office/powerpoint/2012/main" userId="S-1-5-21-2918321010-2013396369-4131215433-1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500"/>
    <a:srgbClr val="333333"/>
    <a:srgbClr val="4A72A8"/>
    <a:srgbClr val="F6F6F6"/>
    <a:srgbClr val="FA834E"/>
    <a:srgbClr val="000000"/>
    <a:srgbClr val="CC4129"/>
    <a:srgbClr val="F9F9F9"/>
    <a:srgbClr val="D9D9D9"/>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80475" autoAdjust="0"/>
  </p:normalViewPr>
  <p:slideViewPr>
    <p:cSldViewPr>
      <p:cViewPr varScale="1">
        <p:scale>
          <a:sx n="87" d="100"/>
          <a:sy n="87" d="100"/>
        </p:scale>
        <p:origin x="254" y="67"/>
      </p:cViewPr>
      <p:guideLst/>
    </p:cSldViewPr>
  </p:slideViewPr>
  <p:outlineViewPr>
    <p:cViewPr>
      <p:scale>
        <a:sx n="33" d="100"/>
        <a:sy n="33" d="100"/>
      </p:scale>
      <p:origin x="420" y="126078"/>
    </p:cViewPr>
  </p:outlineViewPr>
  <p:notesTextViewPr>
    <p:cViewPr>
      <p:scale>
        <a:sx n="125" d="100"/>
        <a:sy n="125" d="100"/>
      </p:scale>
      <p:origin x="0" y="0"/>
    </p:cViewPr>
  </p:notesTextViewPr>
  <p:sorterViewPr>
    <p:cViewPr>
      <p:scale>
        <a:sx n="100" d="100"/>
        <a:sy n="100" d="100"/>
      </p:scale>
      <p:origin x="0" y="-22722"/>
    </p:cViewPr>
  </p:sorterViewPr>
  <p:notesViewPr>
    <p:cSldViewPr>
      <p:cViewPr varScale="1">
        <p:scale>
          <a:sx n="49" d="100"/>
          <a:sy n="49" d="100"/>
        </p:scale>
        <p:origin x="2256" y="5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solidFill>
                <a:schemeClr val="tx1"/>
              </a:solidFill>
              <a:latin typeface="+mj-lt"/>
              <a:ea typeface="Open Sans Condensed" panose="020B0806030504020204" pitchFamily="34" charset="0"/>
              <a:cs typeface="Open Sans Condensed" panose="020B0806030504020204" pitchFamily="34" charset="0"/>
            </a:rPr>
            <a:t>1</a:t>
          </a:r>
          <a:endParaRPr lang="en-US" sz="2800" dirty="0">
            <a:solidFill>
              <a:schemeClr val="tx1"/>
            </a:solidFill>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solidFill>
              <a:schemeClr val="tx1"/>
            </a:solidFill>
          </a:endParaRPr>
        </a:p>
      </dgm:t>
    </dgm:pt>
    <dgm:pt modelId="{067C9BBC-1199-40D1-9EE6-AAFA5B97D987}" type="sibTrans" cxnId="{2CB7234F-A54B-494D-BC8E-8D93192D6B94}">
      <dgm:prSet/>
      <dgm:spPr/>
      <dgm:t>
        <a:bodyPr/>
        <a:lstStyle/>
        <a:p>
          <a:endParaRPr lang="en-US">
            <a:solidFill>
              <a:schemeClr val="tx1"/>
            </a:solidFill>
          </a:endParaRPr>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solidFill>
                <a:schemeClr val="tx1"/>
              </a:solidFill>
              <a:latin typeface="+mj-lt"/>
              <a:ea typeface="Open Sans Condensed" panose="020B0806030504020204" pitchFamily="34" charset="0"/>
              <a:cs typeface="Open Sans Condensed" panose="020B0806030504020204" pitchFamily="34" charset="0"/>
            </a:rPr>
            <a:t>10</a:t>
          </a:r>
          <a:endParaRPr lang="en-US" sz="2800" dirty="0">
            <a:solidFill>
              <a:schemeClr val="tx1"/>
            </a:solidFill>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solidFill>
              <a:schemeClr val="tx1"/>
            </a:solidFill>
          </a:endParaRPr>
        </a:p>
      </dgm:t>
    </dgm:pt>
    <dgm:pt modelId="{2809B5DA-6642-4BE8-8F13-2DBC8C0F3057}" type="sibTrans" cxnId="{F3890D58-D82D-40C4-99E5-B1797856D809}">
      <dgm:prSet/>
      <dgm:spPr/>
      <dgm:t>
        <a:bodyPr/>
        <a:lstStyle/>
        <a:p>
          <a:endParaRPr lang="en-US">
            <a:solidFill>
              <a:schemeClr val="tx1"/>
            </a:solidFill>
          </a:endParaRPr>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solidFill>
                <a:schemeClr val="tx1"/>
              </a:solidFill>
              <a:latin typeface="+mj-lt"/>
              <a:ea typeface="Open Sans Condensed" panose="020B0806030504020204" pitchFamily="34" charset="0"/>
              <a:cs typeface="Open Sans Condensed" panose="020B0806030504020204" pitchFamily="34" charset="0"/>
            </a:rPr>
            <a:t>1,000</a:t>
          </a:r>
          <a:endParaRPr lang="en-US" sz="2800" dirty="0">
            <a:solidFill>
              <a:schemeClr val="tx1"/>
            </a:solidFill>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solidFill>
              <a:schemeClr val="tx1"/>
            </a:solidFill>
          </a:endParaRPr>
        </a:p>
      </dgm:t>
    </dgm:pt>
    <dgm:pt modelId="{3419C044-C041-4484-AFB4-874F91A0D437}" type="sibTrans" cxnId="{7500A263-D329-4372-AB72-E9465B1FB1B7}">
      <dgm:prSet/>
      <dgm:spPr/>
      <dgm:t>
        <a:bodyPr/>
        <a:lstStyle/>
        <a:p>
          <a:endParaRPr lang="en-US">
            <a:solidFill>
              <a:schemeClr val="tx1"/>
            </a:solidFill>
          </a:endParaRPr>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solidFill>
              <a:schemeClr val="tx1"/>
            </a:solidFill>
          </a:endParaRPr>
        </a:p>
      </dgm:t>
    </dgm:pt>
    <dgm:pt modelId="{D3F366B9-1E15-4D04-A84E-0FAFE42FC2F1}" type="sibTrans" cxnId="{D23A4EF2-9E4B-4CAE-B733-B9BD3014EFB7}">
      <dgm:prSet/>
      <dgm:spPr/>
      <dgm:t>
        <a:bodyPr/>
        <a:lstStyle/>
        <a:p>
          <a:endParaRPr lang="en-US">
            <a:solidFill>
              <a:schemeClr val="tx1"/>
            </a:solidFill>
          </a:endParaRPr>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solidFill>
                <a:schemeClr val="tx1"/>
              </a:solidFill>
              <a:latin typeface="+mj-lt"/>
              <a:ea typeface="Open Sans Condensed" panose="020B0806030504020204" pitchFamily="34" charset="0"/>
              <a:cs typeface="Open Sans Condensed" panose="020B0806030504020204" pitchFamily="34" charset="0"/>
            </a:rPr>
            <a:t>100</a:t>
          </a:r>
          <a:endParaRPr lang="en-US" sz="2800" dirty="0">
            <a:solidFill>
              <a:schemeClr val="tx1"/>
            </a:solidFill>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solidFill>
              <a:schemeClr val="tx1"/>
            </a:solidFill>
          </a:endParaRPr>
        </a:p>
      </dgm:t>
    </dgm:pt>
    <dgm:pt modelId="{BE9D1744-7A80-481D-994E-970728618C51}" type="parTrans" cxnId="{6C33E9B0-5C19-4D5B-8CE8-3CEECE1A6D30}">
      <dgm:prSet/>
      <dgm:spPr/>
      <dgm:t>
        <a:bodyPr/>
        <a:lstStyle/>
        <a:p>
          <a:endParaRPr lang="en-US">
            <a:solidFill>
              <a:schemeClr val="tx1"/>
            </a:solidFill>
          </a:endParaRPr>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BFF853E5-2A14-43ED-8E5D-DC8ABDA4A074}" type="presOf" srcId="{21B27DD9-B017-4ED3-9001-2C9C679612B0}" destId="{93BD6EFC-9BE4-45EF-BD9D-6E993B1A9471}" srcOrd="0" destOrd="0" presId="urn:microsoft.com/office/officeart/2005/8/layout/pyramid1"/>
    <dgm:cxn modelId="{5A65E704-0727-4056-802E-6411F6D21910}" type="presOf" srcId="{BEC0164E-A185-4809-8D8F-8D09FA1D7B6B}" destId="{8E75BD81-00C8-4C1F-9BA5-935C87D1EFC4}" srcOrd="1" destOrd="0" presId="urn:microsoft.com/office/officeart/2005/8/layout/pyramid1"/>
    <dgm:cxn modelId="{7500A263-D329-4372-AB72-E9465B1FB1B7}" srcId="{21B27DD9-B017-4ED3-9001-2C9C679612B0}" destId="{BEC0164E-A185-4809-8D8F-8D09FA1D7B6B}" srcOrd="3" destOrd="0" parTransId="{3476C585-4D99-4E55-AE32-6D74EF83EE29}" sibTransId="{3419C044-C041-4484-AFB4-874F91A0D437}"/>
    <dgm:cxn modelId="{AFE2C4F4-3B5E-49F6-9FD4-46F48E263C65}" type="presOf" srcId="{3492583A-A571-4EBC-95ED-2F6978D13AB5}" destId="{3F5290CB-FAC6-4C8D-A59E-BF8CCEDD0DFC}" srcOrd="0" destOrd="0" presId="urn:microsoft.com/office/officeart/2005/8/layout/pyramid1"/>
    <dgm:cxn modelId="{78E94F10-7A3A-4E74-8AE0-D0D44B5D3F5B}" type="presOf" srcId="{3DDE9753-3CBE-4FEB-A7AC-956A68C8FBFA}" destId="{B47C7346-1815-46ED-89E8-1DE6954CCC1F}" srcOrd="1"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16310D66-50F9-46C9-A525-9B9D4D494ED4}" type="presOf" srcId="{BEC0164E-A185-4809-8D8F-8D09FA1D7B6B}" destId="{A6ADD763-CC05-4285-9195-4CAA4564A891}"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32530259-6CC7-4830-A223-265940DB8112}" type="presOf" srcId="{3492583A-A571-4EBC-95ED-2F6978D13AB5}" destId="{43C88FEE-A827-4531-8A92-921BEF030429}" srcOrd="1" destOrd="0" presId="urn:microsoft.com/office/officeart/2005/8/layout/pyramid1"/>
    <dgm:cxn modelId="{581D8332-5A61-4F44-A0BD-B4258633E392}" type="presOf" srcId="{7DD50350-DF01-45A5-BC69-A851D7F07EAC}" destId="{37F32000-E722-4F40-9FEA-6206AE6E8123}" srcOrd="1" destOrd="0" presId="urn:microsoft.com/office/officeart/2005/8/layout/pyramid1"/>
    <dgm:cxn modelId="{E93AC57F-7538-4CB2-B291-90C5E50D09CF}" type="presOf" srcId="{A133C0F9-9EE0-4F91-A55F-AD25C102861C}" destId="{94250979-8CC8-4499-B1E5-69A5F9152AE1}" srcOrd="1" destOrd="0" presId="urn:microsoft.com/office/officeart/2005/8/layout/pyramid1"/>
    <dgm:cxn modelId="{663379F6-4B69-43CC-B8A2-262FA663F09B}" type="presOf" srcId="{7DD50350-DF01-45A5-BC69-A851D7F07EAC}" destId="{324871F7-B8FC-45EC-92D5-6549F0422139}" srcOrd="0" destOrd="0" presId="urn:microsoft.com/office/officeart/2005/8/layout/pyramid1"/>
    <dgm:cxn modelId="{4BAC0F42-9BEA-417E-B080-A368A1D44C36}" type="presOf" srcId="{3DDE9753-3CBE-4FEB-A7AC-956A68C8FBFA}" destId="{45CBA07C-CDDA-4A84-9A8A-4D9AA680E3F2}"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D9629761-E2A0-4963-A795-26496BE17E00}" type="presOf" srcId="{A133C0F9-9EE0-4F91-A55F-AD25C102861C}" destId="{E0FBD682-DC81-46ED-A740-74CA21447BA0}" srcOrd="0"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92CC8CB6-D513-4A3C-9E4A-E7536C74005D}" type="presParOf" srcId="{93BD6EFC-9BE4-45EF-BD9D-6E993B1A9471}" destId="{87246D33-145C-4B25-9F27-37CFA618CFC1}" srcOrd="0" destOrd="0" presId="urn:microsoft.com/office/officeart/2005/8/layout/pyramid1"/>
    <dgm:cxn modelId="{1C2E8F62-AF33-4CF1-8DCC-822D6329BFC7}" type="presParOf" srcId="{87246D33-145C-4B25-9F27-37CFA618CFC1}" destId="{324871F7-B8FC-45EC-92D5-6549F0422139}" srcOrd="0" destOrd="0" presId="urn:microsoft.com/office/officeart/2005/8/layout/pyramid1"/>
    <dgm:cxn modelId="{A7AD7353-0A6E-4A62-9D57-02C0829B7752}" type="presParOf" srcId="{87246D33-145C-4B25-9F27-37CFA618CFC1}" destId="{37F32000-E722-4F40-9FEA-6206AE6E8123}" srcOrd="1" destOrd="0" presId="urn:microsoft.com/office/officeart/2005/8/layout/pyramid1"/>
    <dgm:cxn modelId="{D1D92A24-3398-4C03-ACF4-99D87B3358E6}" type="presParOf" srcId="{93BD6EFC-9BE4-45EF-BD9D-6E993B1A9471}" destId="{3621EBA6-4A48-44CC-B52D-A7742C1E0C09}" srcOrd="1" destOrd="0" presId="urn:microsoft.com/office/officeart/2005/8/layout/pyramid1"/>
    <dgm:cxn modelId="{330998E9-80C7-4FEF-808E-9AE5D60003C9}" type="presParOf" srcId="{3621EBA6-4A48-44CC-B52D-A7742C1E0C09}" destId="{E0FBD682-DC81-46ED-A740-74CA21447BA0}" srcOrd="0" destOrd="0" presId="urn:microsoft.com/office/officeart/2005/8/layout/pyramid1"/>
    <dgm:cxn modelId="{B7AF0C1A-3B71-49B2-9774-13E6E24CEE2B}" type="presParOf" srcId="{3621EBA6-4A48-44CC-B52D-A7742C1E0C09}" destId="{94250979-8CC8-4499-B1E5-69A5F9152AE1}" srcOrd="1" destOrd="0" presId="urn:microsoft.com/office/officeart/2005/8/layout/pyramid1"/>
    <dgm:cxn modelId="{15DA231D-4091-42EB-B8FB-4BB41BC4F5CC}" type="presParOf" srcId="{93BD6EFC-9BE4-45EF-BD9D-6E993B1A9471}" destId="{EA0E04CF-1149-4DE5-9E9D-DE818F7EB60A}" srcOrd="2" destOrd="0" presId="urn:microsoft.com/office/officeart/2005/8/layout/pyramid1"/>
    <dgm:cxn modelId="{5EA21D6B-4178-4F8D-921A-5C3E0ABE984E}" type="presParOf" srcId="{EA0E04CF-1149-4DE5-9E9D-DE818F7EB60A}" destId="{45CBA07C-CDDA-4A84-9A8A-4D9AA680E3F2}" srcOrd="0" destOrd="0" presId="urn:microsoft.com/office/officeart/2005/8/layout/pyramid1"/>
    <dgm:cxn modelId="{3546846E-2560-4E97-B723-C24EC050F055}" type="presParOf" srcId="{EA0E04CF-1149-4DE5-9E9D-DE818F7EB60A}" destId="{B47C7346-1815-46ED-89E8-1DE6954CCC1F}" srcOrd="1" destOrd="0" presId="urn:microsoft.com/office/officeart/2005/8/layout/pyramid1"/>
    <dgm:cxn modelId="{E34EE66F-0842-4009-A524-A56AF972BAD6}" type="presParOf" srcId="{93BD6EFC-9BE4-45EF-BD9D-6E993B1A9471}" destId="{45D491A2-DCC4-4374-B83C-C5FB613F5D0C}" srcOrd="3" destOrd="0" presId="urn:microsoft.com/office/officeart/2005/8/layout/pyramid1"/>
    <dgm:cxn modelId="{5D0CE6C3-B6FB-41AC-A4FD-2616F2E96193}" type="presParOf" srcId="{45D491A2-DCC4-4374-B83C-C5FB613F5D0C}" destId="{A6ADD763-CC05-4285-9195-4CAA4564A891}" srcOrd="0" destOrd="0" presId="urn:microsoft.com/office/officeart/2005/8/layout/pyramid1"/>
    <dgm:cxn modelId="{990F0F75-DB20-48FD-8731-7954A70CAFC1}" type="presParOf" srcId="{45D491A2-DCC4-4374-B83C-C5FB613F5D0C}" destId="{8E75BD81-00C8-4C1F-9BA5-935C87D1EFC4}" srcOrd="1" destOrd="0" presId="urn:microsoft.com/office/officeart/2005/8/layout/pyramid1"/>
    <dgm:cxn modelId="{9CCD6989-CBE5-452B-9D97-F130A7EB1B27}" type="presParOf" srcId="{93BD6EFC-9BE4-45EF-BD9D-6E993B1A9471}" destId="{ACF50FEA-6B4F-4BD9-A845-F02F654747B5}" srcOrd="4" destOrd="0" presId="urn:microsoft.com/office/officeart/2005/8/layout/pyramid1"/>
    <dgm:cxn modelId="{DD4E6711-21F3-4F68-BEF1-178440C2F758}" type="presParOf" srcId="{ACF50FEA-6B4F-4BD9-A845-F02F654747B5}" destId="{3F5290CB-FAC6-4C8D-A59E-BF8CCEDD0DFC}" srcOrd="0" destOrd="0" presId="urn:microsoft.com/office/officeart/2005/8/layout/pyramid1"/>
    <dgm:cxn modelId="{5A1215C6-7AE6-4E8E-A0CB-61E884A2F358}"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D3F366B9-1E15-4D04-A84E-0FAFE42FC2F1}" type="sibTrans" cxnId="{D23A4EF2-9E4B-4CAE-B733-B9BD3014EFB7}">
      <dgm:prSet/>
      <dgm:spPr/>
      <dgm:t>
        <a:bodyPr/>
        <a:lstStyle/>
        <a:p>
          <a:endParaRPr lang="en-US"/>
        </a:p>
      </dgm:t>
    </dgm:pt>
    <dgm:pt modelId="{13161A71-35F4-4EC2-A2C8-25E524085273}" type="parTrans" cxnId="{D23A4EF2-9E4B-4CAE-B733-B9BD3014EFB7}">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5608EF41-F78F-46F1-AE61-0962116A027E}" type="presOf" srcId="{7DD50350-DF01-45A5-BC69-A851D7F07EAC}" destId="{324871F7-B8FC-45EC-92D5-6549F0422139}" srcOrd="0" destOrd="0" presId="urn:microsoft.com/office/officeart/2005/8/layout/pyramid1"/>
    <dgm:cxn modelId="{D09EDC13-6FF3-4FAE-AEE5-A9DA9CB44DB8}" type="presOf" srcId="{BEC0164E-A185-4809-8D8F-8D09FA1D7B6B}" destId="{A6ADD763-CC05-4285-9195-4CAA4564A891}" srcOrd="0" destOrd="0" presId="urn:microsoft.com/office/officeart/2005/8/layout/pyramid1"/>
    <dgm:cxn modelId="{9B29950B-9A03-4A76-8A1C-0452EC363C9A}" type="presOf" srcId="{A133C0F9-9EE0-4F91-A55F-AD25C102861C}" destId="{E0FBD682-DC81-46ED-A740-74CA21447BA0}"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B4A1DAB5-0C94-4EB2-A568-D7667F9B0A4F}" type="presOf" srcId="{3DDE9753-3CBE-4FEB-A7AC-956A68C8FBFA}" destId="{45CBA07C-CDDA-4A84-9A8A-4D9AA680E3F2}" srcOrd="0" destOrd="0" presId="urn:microsoft.com/office/officeart/2005/8/layout/pyramid1"/>
    <dgm:cxn modelId="{FFB5D80C-BC2E-4C4C-B88B-3C3D99BA572E}" type="presOf" srcId="{3492583A-A571-4EBC-95ED-2F6978D13AB5}" destId="{3F5290CB-FAC6-4C8D-A59E-BF8CCEDD0DFC}" srcOrd="0" destOrd="0" presId="urn:microsoft.com/office/officeart/2005/8/layout/pyramid1"/>
    <dgm:cxn modelId="{9FE7E818-F6B8-45A2-BBEE-E194A1CF3AE1}" type="presOf" srcId="{21B27DD9-B017-4ED3-9001-2C9C679612B0}" destId="{93BD6EFC-9BE4-45EF-BD9D-6E993B1A9471}" srcOrd="0" destOrd="0" presId="urn:microsoft.com/office/officeart/2005/8/layout/pyramid1"/>
    <dgm:cxn modelId="{6C986DCA-02E4-4A25-A559-068074422027}" type="presOf" srcId="{A133C0F9-9EE0-4F91-A55F-AD25C102861C}" destId="{94250979-8CC8-4499-B1E5-69A5F9152AE1}" srcOrd="1" destOrd="0" presId="urn:microsoft.com/office/officeart/2005/8/layout/pyramid1"/>
    <dgm:cxn modelId="{1801AD32-DCC2-4DCA-B09A-CDF908C0C42F}" type="presOf" srcId="{3DDE9753-3CBE-4FEB-A7AC-956A68C8FBFA}" destId="{B47C7346-1815-46ED-89E8-1DE6954CCC1F}" srcOrd="1" destOrd="0" presId="urn:microsoft.com/office/officeart/2005/8/layout/pyramid1"/>
    <dgm:cxn modelId="{869CE1C9-8A92-4E5F-9223-C3F60C22331A}" type="presOf" srcId="{BEC0164E-A185-4809-8D8F-8D09FA1D7B6B}" destId="{8E75BD81-00C8-4C1F-9BA5-935C87D1EFC4}" srcOrd="1" destOrd="0" presId="urn:microsoft.com/office/officeart/2005/8/layout/pyramid1"/>
    <dgm:cxn modelId="{1A28DD89-3373-4D5C-A3F3-09A5A1189290}" type="presOf" srcId="{3492583A-A571-4EBC-95ED-2F6978D13AB5}" destId="{43C88FEE-A827-4531-8A92-921BEF030429}" srcOrd="1" destOrd="0" presId="urn:microsoft.com/office/officeart/2005/8/layout/pyramid1"/>
    <dgm:cxn modelId="{AFAA352E-FBFA-4B3A-AB8B-F0D08EC94355}" type="presOf" srcId="{7DD50350-DF01-45A5-BC69-A851D7F07EAC}" destId="{37F32000-E722-4F40-9FEA-6206AE6E8123}" srcOrd="1"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E4D5109E-729A-4281-B981-12EE501587B2}" type="presParOf" srcId="{93BD6EFC-9BE4-45EF-BD9D-6E993B1A9471}" destId="{87246D33-145C-4B25-9F27-37CFA618CFC1}" srcOrd="0" destOrd="0" presId="urn:microsoft.com/office/officeart/2005/8/layout/pyramid1"/>
    <dgm:cxn modelId="{E90AF086-3801-42C4-BEC0-88AC16F40D09}" type="presParOf" srcId="{87246D33-145C-4B25-9F27-37CFA618CFC1}" destId="{324871F7-B8FC-45EC-92D5-6549F0422139}" srcOrd="0" destOrd="0" presId="urn:microsoft.com/office/officeart/2005/8/layout/pyramid1"/>
    <dgm:cxn modelId="{91187921-5ED6-4797-92AC-26F14DD0DEBB}" type="presParOf" srcId="{87246D33-145C-4B25-9F27-37CFA618CFC1}" destId="{37F32000-E722-4F40-9FEA-6206AE6E8123}" srcOrd="1" destOrd="0" presId="urn:microsoft.com/office/officeart/2005/8/layout/pyramid1"/>
    <dgm:cxn modelId="{FD97D81A-2086-4C57-A753-F107485B0824}" type="presParOf" srcId="{93BD6EFC-9BE4-45EF-BD9D-6E993B1A9471}" destId="{3621EBA6-4A48-44CC-B52D-A7742C1E0C09}" srcOrd="1" destOrd="0" presId="urn:microsoft.com/office/officeart/2005/8/layout/pyramid1"/>
    <dgm:cxn modelId="{8BFA709C-DFC1-433B-8B69-A1076B624A8F}" type="presParOf" srcId="{3621EBA6-4A48-44CC-B52D-A7742C1E0C09}" destId="{E0FBD682-DC81-46ED-A740-74CA21447BA0}" srcOrd="0" destOrd="0" presId="urn:microsoft.com/office/officeart/2005/8/layout/pyramid1"/>
    <dgm:cxn modelId="{E353B161-FA0F-483C-B198-703796916A7E}" type="presParOf" srcId="{3621EBA6-4A48-44CC-B52D-A7742C1E0C09}" destId="{94250979-8CC8-4499-B1E5-69A5F9152AE1}" srcOrd="1" destOrd="0" presId="urn:microsoft.com/office/officeart/2005/8/layout/pyramid1"/>
    <dgm:cxn modelId="{26C2439D-026E-431C-ABED-AC6CE7115747}" type="presParOf" srcId="{93BD6EFC-9BE4-45EF-BD9D-6E993B1A9471}" destId="{EA0E04CF-1149-4DE5-9E9D-DE818F7EB60A}" srcOrd="2" destOrd="0" presId="urn:microsoft.com/office/officeart/2005/8/layout/pyramid1"/>
    <dgm:cxn modelId="{5FD1681B-D4F6-4F44-AD6F-84799E0F9FFD}" type="presParOf" srcId="{EA0E04CF-1149-4DE5-9E9D-DE818F7EB60A}" destId="{45CBA07C-CDDA-4A84-9A8A-4D9AA680E3F2}" srcOrd="0" destOrd="0" presId="urn:microsoft.com/office/officeart/2005/8/layout/pyramid1"/>
    <dgm:cxn modelId="{48F1E464-1F55-4EC3-BAFF-077C21FBF999}" type="presParOf" srcId="{EA0E04CF-1149-4DE5-9E9D-DE818F7EB60A}" destId="{B47C7346-1815-46ED-89E8-1DE6954CCC1F}" srcOrd="1" destOrd="0" presId="urn:microsoft.com/office/officeart/2005/8/layout/pyramid1"/>
    <dgm:cxn modelId="{5AC30A97-3DD5-4DDA-88F9-05AD16EDCA44}" type="presParOf" srcId="{93BD6EFC-9BE4-45EF-BD9D-6E993B1A9471}" destId="{45D491A2-DCC4-4374-B83C-C5FB613F5D0C}" srcOrd="3" destOrd="0" presId="urn:microsoft.com/office/officeart/2005/8/layout/pyramid1"/>
    <dgm:cxn modelId="{561FBC55-BF1F-4903-99AD-C672ADD57F46}" type="presParOf" srcId="{45D491A2-DCC4-4374-B83C-C5FB613F5D0C}" destId="{A6ADD763-CC05-4285-9195-4CAA4564A891}" srcOrd="0" destOrd="0" presId="urn:microsoft.com/office/officeart/2005/8/layout/pyramid1"/>
    <dgm:cxn modelId="{8D76A1F3-8799-4C37-888F-2831CEF96009}" type="presParOf" srcId="{45D491A2-DCC4-4374-B83C-C5FB613F5D0C}" destId="{8E75BD81-00C8-4C1F-9BA5-935C87D1EFC4}" srcOrd="1" destOrd="0" presId="urn:microsoft.com/office/officeart/2005/8/layout/pyramid1"/>
    <dgm:cxn modelId="{7F3FBCBA-E276-4C75-A148-E7CF847D4D8B}" type="presParOf" srcId="{93BD6EFC-9BE4-45EF-BD9D-6E993B1A9471}" destId="{ACF50FEA-6B4F-4BD9-A845-F02F654747B5}" srcOrd="4" destOrd="0" presId="urn:microsoft.com/office/officeart/2005/8/layout/pyramid1"/>
    <dgm:cxn modelId="{DA392E10-FD1A-4940-8BC1-E2C44D66EDD5}" type="presParOf" srcId="{ACF50FEA-6B4F-4BD9-A845-F02F654747B5}" destId="{3F5290CB-FAC6-4C8D-A59E-BF8CCEDD0DFC}" srcOrd="0" destOrd="0" presId="urn:microsoft.com/office/officeart/2005/8/layout/pyramid1"/>
    <dgm:cxn modelId="{B0A4B8B3-CDC4-450B-AE40-7C00124BDDE5}"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D3F366B9-1E15-4D04-A84E-0FAFE42FC2F1}" type="sibTrans" cxnId="{D23A4EF2-9E4B-4CAE-B733-B9BD3014EFB7}">
      <dgm:prSet/>
      <dgm:spPr/>
      <dgm:t>
        <a:bodyPr/>
        <a:lstStyle/>
        <a:p>
          <a:endParaRPr lang="en-US"/>
        </a:p>
      </dgm:t>
    </dgm:pt>
    <dgm:pt modelId="{13161A71-35F4-4EC2-A2C8-25E524085273}" type="parTrans" cxnId="{D23A4EF2-9E4B-4CAE-B733-B9BD3014EFB7}">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958EF6DC-109E-4F31-B6A6-4B4F3D47F70D}" type="presOf" srcId="{A133C0F9-9EE0-4F91-A55F-AD25C102861C}" destId="{94250979-8CC8-4499-B1E5-69A5F9152AE1}" srcOrd="1" destOrd="0" presId="urn:microsoft.com/office/officeart/2005/8/layout/pyramid1"/>
    <dgm:cxn modelId="{3887BF53-7551-46FB-BB96-A7E93FB3EB86}" type="presOf" srcId="{7DD50350-DF01-45A5-BC69-A851D7F07EAC}" destId="{324871F7-B8FC-45EC-92D5-6549F0422139}" srcOrd="0" destOrd="0" presId="urn:microsoft.com/office/officeart/2005/8/layout/pyramid1"/>
    <dgm:cxn modelId="{12EEB44F-8869-4D40-A1DE-70F98737B3F6}" type="presOf" srcId="{21B27DD9-B017-4ED3-9001-2C9C679612B0}" destId="{93BD6EFC-9BE4-45EF-BD9D-6E993B1A9471}" srcOrd="0" destOrd="0" presId="urn:microsoft.com/office/officeart/2005/8/layout/pyramid1"/>
    <dgm:cxn modelId="{1AAFCF14-352F-4E4D-9F71-82A96AC9FF34}" type="presOf" srcId="{BEC0164E-A185-4809-8D8F-8D09FA1D7B6B}" destId="{8E75BD81-00C8-4C1F-9BA5-935C87D1EFC4}" srcOrd="1"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F42D3960-E8B5-4EA3-A7E3-B11F725759BF}" type="presOf" srcId="{7DD50350-DF01-45A5-BC69-A851D7F07EAC}" destId="{37F32000-E722-4F40-9FEA-6206AE6E8123}" srcOrd="1" destOrd="0" presId="urn:microsoft.com/office/officeart/2005/8/layout/pyramid1"/>
    <dgm:cxn modelId="{31E9577B-3265-4B69-B39E-7DEFB7E57782}" type="presOf" srcId="{3DDE9753-3CBE-4FEB-A7AC-956A68C8FBFA}" destId="{45CBA07C-CDDA-4A84-9A8A-4D9AA680E3F2}" srcOrd="0" destOrd="0" presId="urn:microsoft.com/office/officeart/2005/8/layout/pyramid1"/>
    <dgm:cxn modelId="{B77F2D79-3F5D-4890-8E6E-24D15AA1316A}" type="presOf" srcId="{BEC0164E-A185-4809-8D8F-8D09FA1D7B6B}" destId="{A6ADD763-CC05-4285-9195-4CAA4564A891}" srcOrd="0" destOrd="0" presId="urn:microsoft.com/office/officeart/2005/8/layout/pyramid1"/>
    <dgm:cxn modelId="{4691B6C2-A088-4669-B6DC-5B4BDF2A2B1F}" type="presOf" srcId="{3492583A-A571-4EBC-95ED-2F6978D13AB5}" destId="{43C88FEE-A827-4531-8A92-921BEF030429}" srcOrd="1" destOrd="0" presId="urn:microsoft.com/office/officeart/2005/8/layout/pyramid1"/>
    <dgm:cxn modelId="{0D0FAEA3-8C00-419B-A8CA-3F79533938E6}" type="presOf" srcId="{A133C0F9-9EE0-4F91-A55F-AD25C102861C}" destId="{E0FBD682-DC81-46ED-A740-74CA21447BA0}" srcOrd="0" destOrd="0" presId="urn:microsoft.com/office/officeart/2005/8/layout/pyramid1"/>
    <dgm:cxn modelId="{56E8BA78-D181-40DE-9928-755795734AE2}" type="presOf" srcId="{3492583A-A571-4EBC-95ED-2F6978D13AB5}" destId="{3F5290CB-FAC6-4C8D-A59E-BF8CCEDD0DFC}" srcOrd="0" destOrd="0" presId="urn:microsoft.com/office/officeart/2005/8/layout/pyramid1"/>
    <dgm:cxn modelId="{FC1862D8-B8B9-4530-AF8E-206DF4D2B767}" type="presOf" srcId="{3DDE9753-3CBE-4FEB-A7AC-956A68C8FBFA}" destId="{B47C7346-1815-46ED-89E8-1DE6954CCC1F}" srcOrd="1"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460CBF5C-C22C-42EC-88ED-C1BF56CE33D9}" type="presParOf" srcId="{93BD6EFC-9BE4-45EF-BD9D-6E993B1A9471}" destId="{87246D33-145C-4B25-9F27-37CFA618CFC1}" srcOrd="0" destOrd="0" presId="urn:microsoft.com/office/officeart/2005/8/layout/pyramid1"/>
    <dgm:cxn modelId="{2CFD1F98-856C-418B-AD33-97230DE22A6A}" type="presParOf" srcId="{87246D33-145C-4B25-9F27-37CFA618CFC1}" destId="{324871F7-B8FC-45EC-92D5-6549F0422139}" srcOrd="0" destOrd="0" presId="urn:microsoft.com/office/officeart/2005/8/layout/pyramid1"/>
    <dgm:cxn modelId="{DEDCC427-69C7-4F26-A0A8-6F39301CB50B}" type="presParOf" srcId="{87246D33-145C-4B25-9F27-37CFA618CFC1}" destId="{37F32000-E722-4F40-9FEA-6206AE6E8123}" srcOrd="1" destOrd="0" presId="urn:microsoft.com/office/officeart/2005/8/layout/pyramid1"/>
    <dgm:cxn modelId="{0345B708-8D89-4DC2-8A86-D1A01AD821CD}" type="presParOf" srcId="{93BD6EFC-9BE4-45EF-BD9D-6E993B1A9471}" destId="{3621EBA6-4A48-44CC-B52D-A7742C1E0C09}" srcOrd="1" destOrd="0" presId="urn:microsoft.com/office/officeart/2005/8/layout/pyramid1"/>
    <dgm:cxn modelId="{891BA23A-AB5B-4A9E-9D50-D3C5D7347BA4}" type="presParOf" srcId="{3621EBA6-4A48-44CC-B52D-A7742C1E0C09}" destId="{E0FBD682-DC81-46ED-A740-74CA21447BA0}" srcOrd="0" destOrd="0" presId="urn:microsoft.com/office/officeart/2005/8/layout/pyramid1"/>
    <dgm:cxn modelId="{86177241-5CD9-4E35-B26E-FC63E2F2DAA6}" type="presParOf" srcId="{3621EBA6-4A48-44CC-B52D-A7742C1E0C09}" destId="{94250979-8CC8-4499-B1E5-69A5F9152AE1}" srcOrd="1" destOrd="0" presId="urn:microsoft.com/office/officeart/2005/8/layout/pyramid1"/>
    <dgm:cxn modelId="{B1818810-3433-430A-9FA0-B793DE97FF73}" type="presParOf" srcId="{93BD6EFC-9BE4-45EF-BD9D-6E993B1A9471}" destId="{EA0E04CF-1149-4DE5-9E9D-DE818F7EB60A}" srcOrd="2" destOrd="0" presId="urn:microsoft.com/office/officeart/2005/8/layout/pyramid1"/>
    <dgm:cxn modelId="{8FCA91CA-9CC8-4950-BF37-C587BD093B66}" type="presParOf" srcId="{EA0E04CF-1149-4DE5-9E9D-DE818F7EB60A}" destId="{45CBA07C-CDDA-4A84-9A8A-4D9AA680E3F2}" srcOrd="0" destOrd="0" presId="urn:microsoft.com/office/officeart/2005/8/layout/pyramid1"/>
    <dgm:cxn modelId="{E200C861-BDB0-4C13-8A77-C6452627D0BE}" type="presParOf" srcId="{EA0E04CF-1149-4DE5-9E9D-DE818F7EB60A}" destId="{B47C7346-1815-46ED-89E8-1DE6954CCC1F}" srcOrd="1" destOrd="0" presId="urn:microsoft.com/office/officeart/2005/8/layout/pyramid1"/>
    <dgm:cxn modelId="{950A3791-C4BB-4694-8BAE-C3E96D4872C9}" type="presParOf" srcId="{93BD6EFC-9BE4-45EF-BD9D-6E993B1A9471}" destId="{45D491A2-DCC4-4374-B83C-C5FB613F5D0C}" srcOrd="3" destOrd="0" presId="urn:microsoft.com/office/officeart/2005/8/layout/pyramid1"/>
    <dgm:cxn modelId="{2BB62681-0D12-46AA-B21A-A2CA13089099}" type="presParOf" srcId="{45D491A2-DCC4-4374-B83C-C5FB613F5D0C}" destId="{A6ADD763-CC05-4285-9195-4CAA4564A891}" srcOrd="0" destOrd="0" presId="urn:microsoft.com/office/officeart/2005/8/layout/pyramid1"/>
    <dgm:cxn modelId="{27A477BE-4AAE-4FE3-8A12-1E3B896DD287}" type="presParOf" srcId="{45D491A2-DCC4-4374-B83C-C5FB613F5D0C}" destId="{8E75BD81-00C8-4C1F-9BA5-935C87D1EFC4}" srcOrd="1" destOrd="0" presId="urn:microsoft.com/office/officeart/2005/8/layout/pyramid1"/>
    <dgm:cxn modelId="{363483CE-1E1E-46EF-A0AE-E944245850E0}" type="presParOf" srcId="{93BD6EFC-9BE4-45EF-BD9D-6E993B1A9471}" destId="{ACF50FEA-6B4F-4BD9-A845-F02F654747B5}" srcOrd="4" destOrd="0" presId="urn:microsoft.com/office/officeart/2005/8/layout/pyramid1"/>
    <dgm:cxn modelId="{03799072-08F0-4C21-B972-699EBF1B05B9}" type="presParOf" srcId="{ACF50FEA-6B4F-4BD9-A845-F02F654747B5}" destId="{3F5290CB-FAC6-4C8D-A59E-BF8CCEDD0DFC}" srcOrd="0" destOrd="0" presId="urn:microsoft.com/office/officeart/2005/8/layout/pyramid1"/>
    <dgm:cxn modelId="{7DA8C62A-1785-46D9-9181-D8BAC617F772}"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B061482F-7513-4EEC-A54F-42B4E1E68223}" type="presOf" srcId="{3492583A-A571-4EBC-95ED-2F6978D13AB5}" destId="{43C88FEE-A827-4531-8A92-921BEF030429}" srcOrd="1" destOrd="0" presId="urn:microsoft.com/office/officeart/2005/8/layout/pyramid1"/>
    <dgm:cxn modelId="{132428DA-7081-485E-A88C-A2CE6BDF6914}" type="presOf" srcId="{BEC0164E-A185-4809-8D8F-8D09FA1D7B6B}" destId="{8E75BD81-00C8-4C1F-9BA5-935C87D1EFC4}" srcOrd="1" destOrd="0" presId="urn:microsoft.com/office/officeart/2005/8/layout/pyramid1"/>
    <dgm:cxn modelId="{3E1A3923-87FB-4094-99C4-46522602B808}" type="presOf" srcId="{A133C0F9-9EE0-4F91-A55F-AD25C102861C}" destId="{94250979-8CC8-4499-B1E5-69A5F9152AE1}" srcOrd="1"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BE0A793A-FA57-4033-9BF1-B13F2BCE1FA7}" type="presOf" srcId="{7DD50350-DF01-45A5-BC69-A851D7F07EAC}" destId="{324871F7-B8FC-45EC-92D5-6549F0422139}"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2C640264-5396-4365-B3D0-07EAD49BD639}" type="presOf" srcId="{A133C0F9-9EE0-4F91-A55F-AD25C102861C}" destId="{E0FBD682-DC81-46ED-A740-74CA21447BA0}" srcOrd="0" destOrd="0" presId="urn:microsoft.com/office/officeart/2005/8/layout/pyramid1"/>
    <dgm:cxn modelId="{1EB6F8C9-C2D5-4CF6-86E6-6758A94AE388}" type="presOf" srcId="{3DDE9753-3CBE-4FEB-A7AC-956A68C8FBFA}" destId="{45CBA07C-CDDA-4A84-9A8A-4D9AA680E3F2}" srcOrd="0" destOrd="0" presId="urn:microsoft.com/office/officeart/2005/8/layout/pyramid1"/>
    <dgm:cxn modelId="{B72D143B-3EFA-4A3E-8FA2-24AB53E90C56}" type="presOf" srcId="{BEC0164E-A185-4809-8D8F-8D09FA1D7B6B}" destId="{A6ADD763-CC05-4285-9195-4CAA4564A891}" srcOrd="0" destOrd="0" presId="urn:microsoft.com/office/officeart/2005/8/layout/pyramid1"/>
    <dgm:cxn modelId="{31CF5B29-6C30-4465-B0E2-DA38A2FC3ACE}" type="presOf" srcId="{7DD50350-DF01-45A5-BC69-A851D7F07EAC}" destId="{37F32000-E722-4F40-9FEA-6206AE6E8123}" srcOrd="1" destOrd="0" presId="urn:microsoft.com/office/officeart/2005/8/layout/pyramid1"/>
    <dgm:cxn modelId="{EFEF6B2F-4F87-4782-BF45-A92671CCBE2E}" type="presOf" srcId="{3DDE9753-3CBE-4FEB-A7AC-956A68C8FBFA}" destId="{B47C7346-1815-46ED-89E8-1DE6954CCC1F}" srcOrd="1"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CEBFDF6-F7A9-4E39-8FE0-F41A6BA2D052}" type="presOf" srcId="{21B27DD9-B017-4ED3-9001-2C9C679612B0}" destId="{93BD6EFC-9BE4-45EF-BD9D-6E993B1A9471}" srcOrd="0" destOrd="0" presId="urn:microsoft.com/office/officeart/2005/8/layout/pyramid1"/>
    <dgm:cxn modelId="{F084168F-F1A7-48FD-A1E9-944B77AEF994}" type="presOf" srcId="{3492583A-A571-4EBC-95ED-2F6978D13AB5}" destId="{3F5290CB-FAC6-4C8D-A59E-BF8CCEDD0DFC}" srcOrd="0"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B8A15864-C874-49B5-A578-F26E051C54F1}" type="presParOf" srcId="{93BD6EFC-9BE4-45EF-BD9D-6E993B1A9471}" destId="{87246D33-145C-4B25-9F27-37CFA618CFC1}" srcOrd="0" destOrd="0" presId="urn:microsoft.com/office/officeart/2005/8/layout/pyramid1"/>
    <dgm:cxn modelId="{7CFD513C-BA08-44B8-B0C3-DC5537AFF527}" type="presParOf" srcId="{87246D33-145C-4B25-9F27-37CFA618CFC1}" destId="{324871F7-B8FC-45EC-92D5-6549F0422139}" srcOrd="0" destOrd="0" presId="urn:microsoft.com/office/officeart/2005/8/layout/pyramid1"/>
    <dgm:cxn modelId="{10FA5EC9-2103-4512-A870-58DEEC61F39B}" type="presParOf" srcId="{87246D33-145C-4B25-9F27-37CFA618CFC1}" destId="{37F32000-E722-4F40-9FEA-6206AE6E8123}" srcOrd="1" destOrd="0" presId="urn:microsoft.com/office/officeart/2005/8/layout/pyramid1"/>
    <dgm:cxn modelId="{CEAEDDD3-5434-4A4E-B20B-74D2350328CE}" type="presParOf" srcId="{93BD6EFC-9BE4-45EF-BD9D-6E993B1A9471}" destId="{3621EBA6-4A48-44CC-B52D-A7742C1E0C09}" srcOrd="1" destOrd="0" presId="urn:microsoft.com/office/officeart/2005/8/layout/pyramid1"/>
    <dgm:cxn modelId="{A3AA78D2-DDED-43C4-BABD-C7964EE5B8F3}" type="presParOf" srcId="{3621EBA6-4A48-44CC-B52D-A7742C1E0C09}" destId="{E0FBD682-DC81-46ED-A740-74CA21447BA0}" srcOrd="0" destOrd="0" presId="urn:microsoft.com/office/officeart/2005/8/layout/pyramid1"/>
    <dgm:cxn modelId="{96A35D7C-4038-4CC0-8D6E-08F7171DA248}" type="presParOf" srcId="{3621EBA6-4A48-44CC-B52D-A7742C1E0C09}" destId="{94250979-8CC8-4499-B1E5-69A5F9152AE1}" srcOrd="1" destOrd="0" presId="urn:microsoft.com/office/officeart/2005/8/layout/pyramid1"/>
    <dgm:cxn modelId="{496A0123-D770-497F-9BD6-FDD0DB314871}" type="presParOf" srcId="{93BD6EFC-9BE4-45EF-BD9D-6E993B1A9471}" destId="{EA0E04CF-1149-4DE5-9E9D-DE818F7EB60A}" srcOrd="2" destOrd="0" presId="urn:microsoft.com/office/officeart/2005/8/layout/pyramid1"/>
    <dgm:cxn modelId="{79A062F3-B18F-406A-B07F-E9B1A09ADE82}" type="presParOf" srcId="{EA0E04CF-1149-4DE5-9E9D-DE818F7EB60A}" destId="{45CBA07C-CDDA-4A84-9A8A-4D9AA680E3F2}" srcOrd="0" destOrd="0" presId="urn:microsoft.com/office/officeart/2005/8/layout/pyramid1"/>
    <dgm:cxn modelId="{AD99EE32-58C3-469B-912D-D483885F740D}" type="presParOf" srcId="{EA0E04CF-1149-4DE5-9E9D-DE818F7EB60A}" destId="{B47C7346-1815-46ED-89E8-1DE6954CCC1F}" srcOrd="1" destOrd="0" presId="urn:microsoft.com/office/officeart/2005/8/layout/pyramid1"/>
    <dgm:cxn modelId="{5F0A8472-1C3B-4374-8D24-457CE7F9BB14}" type="presParOf" srcId="{93BD6EFC-9BE4-45EF-BD9D-6E993B1A9471}" destId="{45D491A2-DCC4-4374-B83C-C5FB613F5D0C}" srcOrd="3" destOrd="0" presId="urn:microsoft.com/office/officeart/2005/8/layout/pyramid1"/>
    <dgm:cxn modelId="{0D4373AD-E09F-4420-B21B-80256CA4E4D7}" type="presParOf" srcId="{45D491A2-DCC4-4374-B83C-C5FB613F5D0C}" destId="{A6ADD763-CC05-4285-9195-4CAA4564A891}" srcOrd="0" destOrd="0" presId="urn:microsoft.com/office/officeart/2005/8/layout/pyramid1"/>
    <dgm:cxn modelId="{28454D9D-90B0-46C8-8199-908A3A01979A}" type="presParOf" srcId="{45D491A2-DCC4-4374-B83C-C5FB613F5D0C}" destId="{8E75BD81-00C8-4C1F-9BA5-935C87D1EFC4}" srcOrd="1" destOrd="0" presId="urn:microsoft.com/office/officeart/2005/8/layout/pyramid1"/>
    <dgm:cxn modelId="{FB4D8D62-6A71-47D3-9C63-44FC5EBB2692}" type="presParOf" srcId="{93BD6EFC-9BE4-45EF-BD9D-6E993B1A9471}" destId="{ACF50FEA-6B4F-4BD9-A845-F02F654747B5}" srcOrd="4" destOrd="0" presId="urn:microsoft.com/office/officeart/2005/8/layout/pyramid1"/>
    <dgm:cxn modelId="{641F95FB-0085-46F0-AD7A-D77041126344}" type="presParOf" srcId="{ACF50FEA-6B4F-4BD9-A845-F02F654747B5}" destId="{3F5290CB-FAC6-4C8D-A59E-BF8CCEDD0DFC}" srcOrd="0" destOrd="0" presId="urn:microsoft.com/office/officeart/2005/8/layout/pyramid1"/>
    <dgm:cxn modelId="{1868A9A0-533E-4CA2-AE81-EE467C86A01F}"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C3E21CF2-F075-441B-9858-CF781BDC49F1}" type="presOf" srcId="{3492583A-A571-4EBC-95ED-2F6978D13AB5}" destId="{43C88FEE-A827-4531-8A92-921BEF030429}" srcOrd="1" destOrd="0" presId="urn:microsoft.com/office/officeart/2005/8/layout/pyramid1"/>
    <dgm:cxn modelId="{52DF2948-2758-4769-972C-3C3D57C4F026}" type="presOf" srcId="{BEC0164E-A185-4809-8D8F-8D09FA1D7B6B}" destId="{8E75BD81-00C8-4C1F-9BA5-935C87D1EFC4}" srcOrd="1" destOrd="0" presId="urn:microsoft.com/office/officeart/2005/8/layout/pyramid1"/>
    <dgm:cxn modelId="{E1F91C61-7606-4ACC-9F52-4128EA5D7455}" type="presOf" srcId="{7DD50350-DF01-45A5-BC69-A851D7F07EAC}" destId="{37F32000-E722-4F40-9FEA-6206AE6E8123}" srcOrd="1"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4FE6B1D6-3DAB-47FE-94DB-F8F828453D36}" type="presOf" srcId="{3DDE9753-3CBE-4FEB-A7AC-956A68C8FBFA}" destId="{45CBA07C-CDDA-4A84-9A8A-4D9AA680E3F2}" srcOrd="0" destOrd="0" presId="urn:microsoft.com/office/officeart/2005/8/layout/pyramid1"/>
    <dgm:cxn modelId="{4FE7D090-F76C-451E-B1A2-FC54D6730BAC}" type="presOf" srcId="{3492583A-A571-4EBC-95ED-2F6978D13AB5}" destId="{3F5290CB-FAC6-4C8D-A59E-BF8CCEDD0DFC}" srcOrd="0" destOrd="0" presId="urn:microsoft.com/office/officeart/2005/8/layout/pyramid1"/>
    <dgm:cxn modelId="{3F3969FD-A296-458D-9545-CB93A8E7A24C}" type="presOf" srcId="{BEC0164E-A185-4809-8D8F-8D09FA1D7B6B}" destId="{A6ADD763-CC05-4285-9195-4CAA4564A891}" srcOrd="0" destOrd="0" presId="urn:microsoft.com/office/officeart/2005/8/layout/pyramid1"/>
    <dgm:cxn modelId="{38619F3E-A1FF-45A9-84F6-AB81363CB874}" type="presOf" srcId="{3DDE9753-3CBE-4FEB-A7AC-956A68C8FBFA}" destId="{B47C7346-1815-46ED-89E8-1DE6954CCC1F}" srcOrd="1" destOrd="0" presId="urn:microsoft.com/office/officeart/2005/8/layout/pyramid1"/>
    <dgm:cxn modelId="{4DA087E8-3A0E-49E9-B499-ED468F4CB88A}" type="presOf" srcId="{A133C0F9-9EE0-4F91-A55F-AD25C102861C}" destId="{94250979-8CC8-4499-B1E5-69A5F9152AE1}" srcOrd="1" destOrd="0" presId="urn:microsoft.com/office/officeart/2005/8/layout/pyramid1"/>
    <dgm:cxn modelId="{36FA4AD6-2EAB-4874-A9C2-7CC3135F9EB6}" type="presOf" srcId="{21B27DD9-B017-4ED3-9001-2C9C679612B0}" destId="{93BD6EFC-9BE4-45EF-BD9D-6E993B1A9471}" srcOrd="0" destOrd="0" presId="urn:microsoft.com/office/officeart/2005/8/layout/pyramid1"/>
    <dgm:cxn modelId="{317D42E9-D824-4188-A1C0-8306A9140D3C}" type="presOf" srcId="{7DD50350-DF01-45A5-BC69-A851D7F07EAC}" destId="{324871F7-B8FC-45EC-92D5-6549F0422139}"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5597312C-EB4C-4054-B009-C39B67E2F3DA}" type="presOf" srcId="{A133C0F9-9EE0-4F91-A55F-AD25C102861C}" destId="{E0FBD682-DC81-46ED-A740-74CA21447BA0}" srcOrd="0" destOrd="0" presId="urn:microsoft.com/office/officeart/2005/8/layout/pyramid1"/>
    <dgm:cxn modelId="{319E6F50-1C89-4968-A36B-0429A64D6D11}" type="presParOf" srcId="{93BD6EFC-9BE4-45EF-BD9D-6E993B1A9471}" destId="{87246D33-145C-4B25-9F27-37CFA618CFC1}" srcOrd="0" destOrd="0" presId="urn:microsoft.com/office/officeart/2005/8/layout/pyramid1"/>
    <dgm:cxn modelId="{B8A178B5-5C2B-4AFF-8A0F-1954FDD97F5F}" type="presParOf" srcId="{87246D33-145C-4B25-9F27-37CFA618CFC1}" destId="{324871F7-B8FC-45EC-92D5-6549F0422139}" srcOrd="0" destOrd="0" presId="urn:microsoft.com/office/officeart/2005/8/layout/pyramid1"/>
    <dgm:cxn modelId="{215C6998-DB55-44B2-8914-08B2F7BF4BD8}" type="presParOf" srcId="{87246D33-145C-4B25-9F27-37CFA618CFC1}" destId="{37F32000-E722-4F40-9FEA-6206AE6E8123}" srcOrd="1" destOrd="0" presId="urn:microsoft.com/office/officeart/2005/8/layout/pyramid1"/>
    <dgm:cxn modelId="{071D1D59-82A9-41D8-9E59-E159ABFD37AB}" type="presParOf" srcId="{93BD6EFC-9BE4-45EF-BD9D-6E993B1A9471}" destId="{3621EBA6-4A48-44CC-B52D-A7742C1E0C09}" srcOrd="1" destOrd="0" presId="urn:microsoft.com/office/officeart/2005/8/layout/pyramid1"/>
    <dgm:cxn modelId="{A2FC7E10-B7B9-4372-A52D-9DA5ADC3A44B}" type="presParOf" srcId="{3621EBA6-4A48-44CC-B52D-A7742C1E0C09}" destId="{E0FBD682-DC81-46ED-A740-74CA21447BA0}" srcOrd="0" destOrd="0" presId="urn:microsoft.com/office/officeart/2005/8/layout/pyramid1"/>
    <dgm:cxn modelId="{CD5A1B0A-E26E-406F-A074-D4966293493B}" type="presParOf" srcId="{3621EBA6-4A48-44CC-B52D-A7742C1E0C09}" destId="{94250979-8CC8-4499-B1E5-69A5F9152AE1}" srcOrd="1" destOrd="0" presId="urn:microsoft.com/office/officeart/2005/8/layout/pyramid1"/>
    <dgm:cxn modelId="{D1CA3187-CCA5-4AB4-9392-8CD4AD6ECD42}" type="presParOf" srcId="{93BD6EFC-9BE4-45EF-BD9D-6E993B1A9471}" destId="{EA0E04CF-1149-4DE5-9E9D-DE818F7EB60A}" srcOrd="2" destOrd="0" presId="urn:microsoft.com/office/officeart/2005/8/layout/pyramid1"/>
    <dgm:cxn modelId="{6F591C52-3524-498E-857E-9AF2925D37F3}" type="presParOf" srcId="{EA0E04CF-1149-4DE5-9E9D-DE818F7EB60A}" destId="{45CBA07C-CDDA-4A84-9A8A-4D9AA680E3F2}" srcOrd="0" destOrd="0" presId="urn:microsoft.com/office/officeart/2005/8/layout/pyramid1"/>
    <dgm:cxn modelId="{08550B01-4B94-4B62-AADC-C0BA6C28DD67}" type="presParOf" srcId="{EA0E04CF-1149-4DE5-9E9D-DE818F7EB60A}" destId="{B47C7346-1815-46ED-89E8-1DE6954CCC1F}" srcOrd="1" destOrd="0" presId="urn:microsoft.com/office/officeart/2005/8/layout/pyramid1"/>
    <dgm:cxn modelId="{996A4277-0A2A-427B-A673-BDB5487FAB11}" type="presParOf" srcId="{93BD6EFC-9BE4-45EF-BD9D-6E993B1A9471}" destId="{45D491A2-DCC4-4374-B83C-C5FB613F5D0C}" srcOrd="3" destOrd="0" presId="urn:microsoft.com/office/officeart/2005/8/layout/pyramid1"/>
    <dgm:cxn modelId="{66660166-33F9-4FE4-A8BC-31C502A23275}" type="presParOf" srcId="{45D491A2-DCC4-4374-B83C-C5FB613F5D0C}" destId="{A6ADD763-CC05-4285-9195-4CAA4564A891}" srcOrd="0" destOrd="0" presId="urn:microsoft.com/office/officeart/2005/8/layout/pyramid1"/>
    <dgm:cxn modelId="{D3256F5E-A505-4A79-82D8-95BB7270809A}" type="presParOf" srcId="{45D491A2-DCC4-4374-B83C-C5FB613F5D0C}" destId="{8E75BD81-00C8-4C1F-9BA5-935C87D1EFC4}" srcOrd="1" destOrd="0" presId="urn:microsoft.com/office/officeart/2005/8/layout/pyramid1"/>
    <dgm:cxn modelId="{D39051A8-9D91-4607-9C8C-5B255CED67A7}" type="presParOf" srcId="{93BD6EFC-9BE4-45EF-BD9D-6E993B1A9471}" destId="{ACF50FEA-6B4F-4BD9-A845-F02F654747B5}" srcOrd="4" destOrd="0" presId="urn:microsoft.com/office/officeart/2005/8/layout/pyramid1"/>
    <dgm:cxn modelId="{67CAEE0D-65B1-4083-BBE6-89A1CF60E93C}" type="presParOf" srcId="{ACF50FEA-6B4F-4BD9-A845-F02F654747B5}" destId="{3F5290CB-FAC6-4C8D-A59E-BF8CCEDD0DFC}" srcOrd="0" destOrd="0" presId="urn:microsoft.com/office/officeart/2005/8/layout/pyramid1"/>
    <dgm:cxn modelId="{58A4EBE2-BDF5-4AF2-B087-C9EE744107AD}"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1,000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10,000</a:t>
          </a:r>
          <a:endParaRPr lang="en-US" sz="2800" b="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4AA35748-952B-456D-B498-C677EDF8F9F3}" type="presOf" srcId="{7DD50350-DF01-45A5-BC69-A851D7F07EAC}" destId="{37F32000-E722-4F40-9FEA-6206AE6E8123}" srcOrd="1" destOrd="0" presId="urn:microsoft.com/office/officeart/2005/8/layout/pyramid1"/>
    <dgm:cxn modelId="{6745B60B-0976-470E-A840-772428B2EB45}" type="presOf" srcId="{3DDE9753-3CBE-4FEB-A7AC-956A68C8FBFA}" destId="{45CBA07C-CDDA-4A84-9A8A-4D9AA680E3F2}" srcOrd="0"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1A4705C5-9B3E-46EF-A707-663996F9A017}" type="presOf" srcId="{21B27DD9-B017-4ED3-9001-2C9C679612B0}" destId="{93BD6EFC-9BE4-45EF-BD9D-6E993B1A9471}"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2A6AB850-162B-48D0-B438-CFB6B3D652D4}" type="presOf" srcId="{BEC0164E-A185-4809-8D8F-8D09FA1D7B6B}" destId="{A6ADD763-CC05-4285-9195-4CAA4564A891}" srcOrd="0" destOrd="0" presId="urn:microsoft.com/office/officeart/2005/8/layout/pyramid1"/>
    <dgm:cxn modelId="{4FE7658F-CFDC-49B1-86CE-C95E84258882}" type="presOf" srcId="{A133C0F9-9EE0-4F91-A55F-AD25C102861C}" destId="{E0FBD682-DC81-46ED-A740-74CA21447BA0}" srcOrd="0" destOrd="0" presId="urn:microsoft.com/office/officeart/2005/8/layout/pyramid1"/>
    <dgm:cxn modelId="{92EF573C-7300-49EA-8FE2-D9D2CBACF8A1}" type="presOf" srcId="{3492583A-A571-4EBC-95ED-2F6978D13AB5}" destId="{43C88FEE-A827-4531-8A92-921BEF030429}" srcOrd="1" destOrd="0" presId="urn:microsoft.com/office/officeart/2005/8/layout/pyramid1"/>
    <dgm:cxn modelId="{39AA033E-5A8A-4AAC-863B-1CB63564B31C}" type="presOf" srcId="{3DDE9753-3CBE-4FEB-A7AC-956A68C8FBFA}" destId="{B47C7346-1815-46ED-89E8-1DE6954CCC1F}" srcOrd="1" destOrd="0" presId="urn:microsoft.com/office/officeart/2005/8/layout/pyramid1"/>
    <dgm:cxn modelId="{A3395FD5-A3A7-4B6D-9849-4D5EE7EEF580}" type="presOf" srcId="{A133C0F9-9EE0-4F91-A55F-AD25C102861C}" destId="{94250979-8CC8-4499-B1E5-69A5F9152AE1}" srcOrd="1" destOrd="0" presId="urn:microsoft.com/office/officeart/2005/8/layout/pyramid1"/>
    <dgm:cxn modelId="{6FB8A7B0-3D9A-440B-8FDD-110B1BC472DD}" type="presOf" srcId="{3492583A-A571-4EBC-95ED-2F6978D13AB5}" destId="{3F5290CB-FAC6-4C8D-A59E-BF8CCEDD0DFC}" srcOrd="0" destOrd="0" presId="urn:microsoft.com/office/officeart/2005/8/layout/pyramid1"/>
    <dgm:cxn modelId="{DC61424C-E42A-4519-A869-AE50A463540E}" type="presOf" srcId="{7DD50350-DF01-45A5-BC69-A851D7F07EAC}" destId="{324871F7-B8FC-45EC-92D5-6549F0422139}"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3948679D-12B5-4334-AD16-2379BA4A81D3}" type="presOf" srcId="{BEC0164E-A185-4809-8D8F-8D09FA1D7B6B}" destId="{8E75BD81-00C8-4C1F-9BA5-935C87D1EFC4}" srcOrd="1"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B138A39D-CB4C-44FF-98C6-5FEDB2C2FAE1}" type="presParOf" srcId="{93BD6EFC-9BE4-45EF-BD9D-6E993B1A9471}" destId="{87246D33-145C-4B25-9F27-37CFA618CFC1}" srcOrd="0" destOrd="0" presId="urn:microsoft.com/office/officeart/2005/8/layout/pyramid1"/>
    <dgm:cxn modelId="{9C834FDD-0384-4A1B-9A70-E4B197DD8F92}" type="presParOf" srcId="{87246D33-145C-4B25-9F27-37CFA618CFC1}" destId="{324871F7-B8FC-45EC-92D5-6549F0422139}" srcOrd="0" destOrd="0" presId="urn:microsoft.com/office/officeart/2005/8/layout/pyramid1"/>
    <dgm:cxn modelId="{8DA97C42-785F-4804-B124-181ACD96AD5E}" type="presParOf" srcId="{87246D33-145C-4B25-9F27-37CFA618CFC1}" destId="{37F32000-E722-4F40-9FEA-6206AE6E8123}" srcOrd="1" destOrd="0" presId="urn:microsoft.com/office/officeart/2005/8/layout/pyramid1"/>
    <dgm:cxn modelId="{1F9BF31D-477B-4477-BD5D-F4A74B2FBA94}" type="presParOf" srcId="{93BD6EFC-9BE4-45EF-BD9D-6E993B1A9471}" destId="{3621EBA6-4A48-44CC-B52D-A7742C1E0C09}" srcOrd="1" destOrd="0" presId="urn:microsoft.com/office/officeart/2005/8/layout/pyramid1"/>
    <dgm:cxn modelId="{7E1985E2-7253-44D1-8A07-DF30F4662F7C}" type="presParOf" srcId="{3621EBA6-4A48-44CC-B52D-A7742C1E0C09}" destId="{E0FBD682-DC81-46ED-A740-74CA21447BA0}" srcOrd="0" destOrd="0" presId="urn:microsoft.com/office/officeart/2005/8/layout/pyramid1"/>
    <dgm:cxn modelId="{C8E6E41D-93BF-4D14-9041-0EB2F669D490}" type="presParOf" srcId="{3621EBA6-4A48-44CC-B52D-A7742C1E0C09}" destId="{94250979-8CC8-4499-B1E5-69A5F9152AE1}" srcOrd="1" destOrd="0" presId="urn:microsoft.com/office/officeart/2005/8/layout/pyramid1"/>
    <dgm:cxn modelId="{E5E26082-96B0-43AA-A4CA-FC49EE6C261D}" type="presParOf" srcId="{93BD6EFC-9BE4-45EF-BD9D-6E993B1A9471}" destId="{EA0E04CF-1149-4DE5-9E9D-DE818F7EB60A}" srcOrd="2" destOrd="0" presId="urn:microsoft.com/office/officeart/2005/8/layout/pyramid1"/>
    <dgm:cxn modelId="{5206A08F-DFDE-427E-912D-FDCB8027B288}" type="presParOf" srcId="{EA0E04CF-1149-4DE5-9E9D-DE818F7EB60A}" destId="{45CBA07C-CDDA-4A84-9A8A-4D9AA680E3F2}" srcOrd="0" destOrd="0" presId="urn:microsoft.com/office/officeart/2005/8/layout/pyramid1"/>
    <dgm:cxn modelId="{4A4DF3AE-0F4B-4BFC-864E-1F67D66B0625}" type="presParOf" srcId="{EA0E04CF-1149-4DE5-9E9D-DE818F7EB60A}" destId="{B47C7346-1815-46ED-89E8-1DE6954CCC1F}" srcOrd="1" destOrd="0" presId="urn:microsoft.com/office/officeart/2005/8/layout/pyramid1"/>
    <dgm:cxn modelId="{390391C9-090D-46C2-A296-E56720F0A4E5}" type="presParOf" srcId="{93BD6EFC-9BE4-45EF-BD9D-6E993B1A9471}" destId="{45D491A2-DCC4-4374-B83C-C5FB613F5D0C}" srcOrd="3" destOrd="0" presId="urn:microsoft.com/office/officeart/2005/8/layout/pyramid1"/>
    <dgm:cxn modelId="{8F7A6884-FD89-4565-8849-4B7B799CB617}" type="presParOf" srcId="{45D491A2-DCC4-4374-B83C-C5FB613F5D0C}" destId="{A6ADD763-CC05-4285-9195-4CAA4564A891}" srcOrd="0" destOrd="0" presId="urn:microsoft.com/office/officeart/2005/8/layout/pyramid1"/>
    <dgm:cxn modelId="{1EBFAABE-BC81-47AC-BC94-24C822BC859E}" type="presParOf" srcId="{45D491A2-DCC4-4374-B83C-C5FB613F5D0C}" destId="{8E75BD81-00C8-4C1F-9BA5-935C87D1EFC4}" srcOrd="1" destOrd="0" presId="urn:microsoft.com/office/officeart/2005/8/layout/pyramid1"/>
    <dgm:cxn modelId="{96A44834-A9EA-4F78-AD47-95C0421F81C2}" type="presParOf" srcId="{93BD6EFC-9BE4-45EF-BD9D-6E993B1A9471}" destId="{ACF50FEA-6B4F-4BD9-A845-F02F654747B5}" srcOrd="4" destOrd="0" presId="urn:microsoft.com/office/officeart/2005/8/layout/pyramid1"/>
    <dgm:cxn modelId="{2C42909F-17AC-4832-A4C8-167DFD1CF602}" type="presParOf" srcId="{ACF50FEA-6B4F-4BD9-A845-F02F654747B5}" destId="{3F5290CB-FAC6-4C8D-A59E-BF8CCEDD0DFC}" srcOrd="0" destOrd="0" presId="urn:microsoft.com/office/officeart/2005/8/layout/pyramid1"/>
    <dgm:cxn modelId="{47D165D4-3BB5-4603-9125-716E211A4C13}"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1,000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10,000</a:t>
          </a:r>
          <a:endParaRPr lang="en-US" sz="2800" b="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Open Sans Condensed" panose="020B0806030504020204" pitchFamily="34" charset="0"/>
              <a:ea typeface="Open Sans Condensed" panose="020B0806030504020204" pitchFamily="34" charset="0"/>
              <a:cs typeface="Open Sans Condensed" panose="020B0806030504020204" pitchFamily="34" charset="0"/>
            </a:rPr>
            <a:t>100</a:t>
          </a:r>
          <a:endParaRPr lang="en-US" sz="2800" dirty="0">
            <a:latin typeface="Open Sans Condensed" panose="020B0806030504020204" pitchFamily="34" charset="0"/>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01297700-D5F2-4D03-8387-D0DDCF8CA05A}" type="presOf" srcId="{BEC0164E-A185-4809-8D8F-8D09FA1D7B6B}" destId="{8E75BD81-00C8-4C1F-9BA5-935C87D1EFC4}" srcOrd="1" destOrd="0" presId="urn:microsoft.com/office/officeart/2005/8/layout/pyramid1"/>
    <dgm:cxn modelId="{B4E6A2FB-2C4C-470B-9FAD-EBF92E7482D3}" type="presOf" srcId="{3492583A-A571-4EBC-95ED-2F6978D13AB5}" destId="{3F5290CB-FAC6-4C8D-A59E-BF8CCEDD0DFC}" srcOrd="0" destOrd="0" presId="urn:microsoft.com/office/officeart/2005/8/layout/pyramid1"/>
    <dgm:cxn modelId="{FD2818F7-91B8-40F8-ACD5-63E2365B4F9C}" type="presOf" srcId="{BEC0164E-A185-4809-8D8F-8D09FA1D7B6B}" destId="{A6ADD763-CC05-4285-9195-4CAA4564A891}" srcOrd="0" destOrd="0" presId="urn:microsoft.com/office/officeart/2005/8/layout/pyramid1"/>
    <dgm:cxn modelId="{9CF33E9A-36DA-44AC-AB17-59A2C756E098}" type="presOf" srcId="{7DD50350-DF01-45A5-BC69-A851D7F07EAC}" destId="{37F32000-E722-4F40-9FEA-6206AE6E8123}" srcOrd="1"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E8338A34-723C-4094-9BBD-0BF0CD17C8CE}" type="presOf" srcId="{21B27DD9-B017-4ED3-9001-2C9C679612B0}" destId="{93BD6EFC-9BE4-45EF-BD9D-6E993B1A9471}" srcOrd="0" destOrd="0" presId="urn:microsoft.com/office/officeart/2005/8/layout/pyramid1"/>
    <dgm:cxn modelId="{892F851E-A245-445A-AA2C-CB23B20DE11A}" type="presOf" srcId="{A133C0F9-9EE0-4F91-A55F-AD25C102861C}" destId="{94250979-8CC8-4499-B1E5-69A5F9152AE1}" srcOrd="1" destOrd="0" presId="urn:microsoft.com/office/officeart/2005/8/layout/pyramid1"/>
    <dgm:cxn modelId="{62254BA0-70F7-440A-BEF3-2548F711E9FA}" type="presOf" srcId="{A133C0F9-9EE0-4F91-A55F-AD25C102861C}" destId="{E0FBD682-DC81-46ED-A740-74CA21447BA0}" srcOrd="0" destOrd="0" presId="urn:microsoft.com/office/officeart/2005/8/layout/pyramid1"/>
    <dgm:cxn modelId="{6D28D557-991A-46DD-9FBF-F247C55F0E8E}" type="presOf" srcId="{7DD50350-DF01-45A5-BC69-A851D7F07EAC}" destId="{324871F7-B8FC-45EC-92D5-6549F0422139}" srcOrd="0" destOrd="0" presId="urn:microsoft.com/office/officeart/2005/8/layout/pyramid1"/>
    <dgm:cxn modelId="{2F490BB1-C7C6-4BB4-9996-1EB5928C804A}" type="presOf" srcId="{3DDE9753-3CBE-4FEB-A7AC-956A68C8FBFA}" destId="{B47C7346-1815-46ED-89E8-1DE6954CCC1F}" srcOrd="1" destOrd="0" presId="urn:microsoft.com/office/officeart/2005/8/layout/pyramid1"/>
    <dgm:cxn modelId="{80B075EF-A086-4CE2-957A-0308F48E58E7}" type="presOf" srcId="{3492583A-A571-4EBC-95ED-2F6978D13AB5}" destId="{43C88FEE-A827-4531-8A92-921BEF030429}" srcOrd="1" destOrd="0" presId="urn:microsoft.com/office/officeart/2005/8/layout/pyramid1"/>
    <dgm:cxn modelId="{3652D17A-9222-452D-8C04-8C7479D0FAA1}" type="presOf" srcId="{3DDE9753-3CBE-4FEB-A7AC-956A68C8FBFA}" destId="{45CBA07C-CDDA-4A84-9A8A-4D9AA680E3F2}"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E4917DAC-C90D-46A5-8168-5D4AE6E15644}" type="presParOf" srcId="{93BD6EFC-9BE4-45EF-BD9D-6E993B1A9471}" destId="{87246D33-145C-4B25-9F27-37CFA618CFC1}" srcOrd="0" destOrd="0" presId="urn:microsoft.com/office/officeart/2005/8/layout/pyramid1"/>
    <dgm:cxn modelId="{E7D3FC74-6019-4D1A-A25C-2F9D8DDC944B}" type="presParOf" srcId="{87246D33-145C-4B25-9F27-37CFA618CFC1}" destId="{324871F7-B8FC-45EC-92D5-6549F0422139}" srcOrd="0" destOrd="0" presId="urn:microsoft.com/office/officeart/2005/8/layout/pyramid1"/>
    <dgm:cxn modelId="{B40996DF-FBD7-44D7-85B4-6AE683F69166}" type="presParOf" srcId="{87246D33-145C-4B25-9F27-37CFA618CFC1}" destId="{37F32000-E722-4F40-9FEA-6206AE6E8123}" srcOrd="1" destOrd="0" presId="urn:microsoft.com/office/officeart/2005/8/layout/pyramid1"/>
    <dgm:cxn modelId="{A499C043-153D-4158-97D8-D74316ED68E2}" type="presParOf" srcId="{93BD6EFC-9BE4-45EF-BD9D-6E993B1A9471}" destId="{3621EBA6-4A48-44CC-B52D-A7742C1E0C09}" srcOrd="1" destOrd="0" presId="urn:microsoft.com/office/officeart/2005/8/layout/pyramid1"/>
    <dgm:cxn modelId="{B4932A8F-4E1B-4AE2-A747-C77E76F743A7}" type="presParOf" srcId="{3621EBA6-4A48-44CC-B52D-A7742C1E0C09}" destId="{E0FBD682-DC81-46ED-A740-74CA21447BA0}" srcOrd="0" destOrd="0" presId="urn:microsoft.com/office/officeart/2005/8/layout/pyramid1"/>
    <dgm:cxn modelId="{69E51714-D92D-4722-B923-0DA5944348BC}" type="presParOf" srcId="{3621EBA6-4A48-44CC-B52D-A7742C1E0C09}" destId="{94250979-8CC8-4499-B1E5-69A5F9152AE1}" srcOrd="1" destOrd="0" presId="urn:microsoft.com/office/officeart/2005/8/layout/pyramid1"/>
    <dgm:cxn modelId="{EA1DD18B-3CBF-4F63-B235-723F0EF21558}" type="presParOf" srcId="{93BD6EFC-9BE4-45EF-BD9D-6E993B1A9471}" destId="{EA0E04CF-1149-4DE5-9E9D-DE818F7EB60A}" srcOrd="2" destOrd="0" presId="urn:microsoft.com/office/officeart/2005/8/layout/pyramid1"/>
    <dgm:cxn modelId="{4957D030-B29B-4D7C-A231-4ABB68EA8030}" type="presParOf" srcId="{EA0E04CF-1149-4DE5-9E9D-DE818F7EB60A}" destId="{45CBA07C-CDDA-4A84-9A8A-4D9AA680E3F2}" srcOrd="0" destOrd="0" presId="urn:microsoft.com/office/officeart/2005/8/layout/pyramid1"/>
    <dgm:cxn modelId="{DF11B213-146C-4C82-8CC5-4618E3E43669}" type="presParOf" srcId="{EA0E04CF-1149-4DE5-9E9D-DE818F7EB60A}" destId="{B47C7346-1815-46ED-89E8-1DE6954CCC1F}" srcOrd="1" destOrd="0" presId="urn:microsoft.com/office/officeart/2005/8/layout/pyramid1"/>
    <dgm:cxn modelId="{B9E43A57-EDFB-4484-A5CD-8FD8D82B88BF}" type="presParOf" srcId="{93BD6EFC-9BE4-45EF-BD9D-6E993B1A9471}" destId="{45D491A2-DCC4-4374-B83C-C5FB613F5D0C}" srcOrd="3" destOrd="0" presId="urn:microsoft.com/office/officeart/2005/8/layout/pyramid1"/>
    <dgm:cxn modelId="{835EF591-DBD6-481A-9496-5FCB03D7DF19}" type="presParOf" srcId="{45D491A2-DCC4-4374-B83C-C5FB613F5D0C}" destId="{A6ADD763-CC05-4285-9195-4CAA4564A891}" srcOrd="0" destOrd="0" presId="urn:microsoft.com/office/officeart/2005/8/layout/pyramid1"/>
    <dgm:cxn modelId="{33BC6C5F-840D-40AD-BAC3-E0FDE341B450}" type="presParOf" srcId="{45D491A2-DCC4-4374-B83C-C5FB613F5D0C}" destId="{8E75BD81-00C8-4C1F-9BA5-935C87D1EFC4}" srcOrd="1" destOrd="0" presId="urn:microsoft.com/office/officeart/2005/8/layout/pyramid1"/>
    <dgm:cxn modelId="{3552440B-4BD2-428A-97D8-87D1AB8623E9}" type="presParOf" srcId="{93BD6EFC-9BE4-45EF-BD9D-6E993B1A9471}" destId="{ACF50FEA-6B4F-4BD9-A845-F02F654747B5}" srcOrd="4" destOrd="0" presId="urn:microsoft.com/office/officeart/2005/8/layout/pyramid1"/>
    <dgm:cxn modelId="{7B2A871D-A7A9-42AC-A202-CE3303DF880F}" type="presParOf" srcId="{ACF50FEA-6B4F-4BD9-A845-F02F654747B5}" destId="{3F5290CB-FAC6-4C8D-A59E-BF8CCEDD0DFC}" srcOrd="0" destOrd="0" presId="urn:microsoft.com/office/officeart/2005/8/layout/pyramid1"/>
    <dgm:cxn modelId="{03B09277-E677-4704-B28A-826DAFEDB86E}"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EC34B8F6-78C2-44A9-89B6-23B4D6897969}" type="presOf" srcId="{A133C0F9-9EE0-4F91-A55F-AD25C102861C}" destId="{94250979-8CC8-4499-B1E5-69A5F9152AE1}" srcOrd="1" destOrd="0" presId="urn:microsoft.com/office/officeart/2005/8/layout/pyramid1"/>
    <dgm:cxn modelId="{D9B4B12B-237A-415E-83BB-578BDB0DE651}" type="presOf" srcId="{3DDE9753-3CBE-4FEB-A7AC-956A68C8FBFA}" destId="{B47C7346-1815-46ED-89E8-1DE6954CCC1F}" srcOrd="1" destOrd="0" presId="urn:microsoft.com/office/officeart/2005/8/layout/pyramid1"/>
    <dgm:cxn modelId="{444CE919-F476-40AE-B174-4DA24E3219A3}" type="presOf" srcId="{7DD50350-DF01-45A5-BC69-A851D7F07EAC}" destId="{37F32000-E722-4F40-9FEA-6206AE6E8123}" srcOrd="1" destOrd="0" presId="urn:microsoft.com/office/officeart/2005/8/layout/pyramid1"/>
    <dgm:cxn modelId="{220E774C-9F3A-4962-AD3B-D56C05DE9A78}" type="presOf" srcId="{A133C0F9-9EE0-4F91-A55F-AD25C102861C}" destId="{E0FBD682-DC81-46ED-A740-74CA21447BA0}" srcOrd="0" destOrd="0" presId="urn:microsoft.com/office/officeart/2005/8/layout/pyramid1"/>
    <dgm:cxn modelId="{F8DEEBC8-3503-4703-A841-0C46A1B87214}" type="presOf" srcId="{3492583A-A571-4EBC-95ED-2F6978D13AB5}" destId="{3F5290CB-FAC6-4C8D-A59E-BF8CCEDD0DFC}"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DB34D8BA-1C02-4A7E-A10F-43B6AE6EDA9E}" type="presOf" srcId="{BEC0164E-A185-4809-8D8F-8D09FA1D7B6B}" destId="{8E75BD81-00C8-4C1F-9BA5-935C87D1EFC4}" srcOrd="1" destOrd="0" presId="urn:microsoft.com/office/officeart/2005/8/layout/pyramid1"/>
    <dgm:cxn modelId="{5EF96343-1D66-4445-B8F6-230FF342320D}" type="presOf" srcId="{3492583A-A571-4EBC-95ED-2F6978D13AB5}" destId="{43C88FEE-A827-4531-8A92-921BEF030429}" srcOrd="1" destOrd="0" presId="urn:microsoft.com/office/officeart/2005/8/layout/pyramid1"/>
    <dgm:cxn modelId="{5A32C7B1-8476-4561-8D00-75EB84BE20DC}" type="presOf" srcId="{3DDE9753-3CBE-4FEB-A7AC-956A68C8FBFA}" destId="{45CBA07C-CDDA-4A84-9A8A-4D9AA680E3F2}" srcOrd="0" destOrd="0" presId="urn:microsoft.com/office/officeart/2005/8/layout/pyramid1"/>
    <dgm:cxn modelId="{137314C6-A51F-45D0-9F53-18A47FB39FBF}" type="presOf" srcId="{7DD50350-DF01-45A5-BC69-A851D7F07EAC}" destId="{324871F7-B8FC-45EC-92D5-6549F0422139}"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EEB2D065-4E29-4872-97A8-2B50D46AE3E4}" type="presOf" srcId="{BEC0164E-A185-4809-8D8F-8D09FA1D7B6B}" destId="{A6ADD763-CC05-4285-9195-4CAA4564A891}" srcOrd="0"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3BCBDBE2-FBAE-408E-B022-0CABB8CD567F}" type="presOf" srcId="{21B27DD9-B017-4ED3-9001-2C9C679612B0}" destId="{93BD6EFC-9BE4-45EF-BD9D-6E993B1A9471}" srcOrd="0" destOrd="0" presId="urn:microsoft.com/office/officeart/2005/8/layout/pyramid1"/>
    <dgm:cxn modelId="{773E95C3-20E0-4286-89AC-88A9BDACCFCB}" type="presParOf" srcId="{93BD6EFC-9BE4-45EF-BD9D-6E993B1A9471}" destId="{87246D33-145C-4B25-9F27-37CFA618CFC1}" srcOrd="0" destOrd="0" presId="urn:microsoft.com/office/officeart/2005/8/layout/pyramid1"/>
    <dgm:cxn modelId="{639173CC-E22C-4D69-ACAB-70BEA4EE51E2}" type="presParOf" srcId="{87246D33-145C-4B25-9F27-37CFA618CFC1}" destId="{324871F7-B8FC-45EC-92D5-6549F0422139}" srcOrd="0" destOrd="0" presId="urn:microsoft.com/office/officeart/2005/8/layout/pyramid1"/>
    <dgm:cxn modelId="{7F8B39B6-8D99-4971-BE06-9D4E195D3B7B}" type="presParOf" srcId="{87246D33-145C-4B25-9F27-37CFA618CFC1}" destId="{37F32000-E722-4F40-9FEA-6206AE6E8123}" srcOrd="1" destOrd="0" presId="urn:microsoft.com/office/officeart/2005/8/layout/pyramid1"/>
    <dgm:cxn modelId="{35D2986C-2FC6-4589-9B41-BE8D3C8495B8}" type="presParOf" srcId="{93BD6EFC-9BE4-45EF-BD9D-6E993B1A9471}" destId="{3621EBA6-4A48-44CC-B52D-A7742C1E0C09}" srcOrd="1" destOrd="0" presId="urn:microsoft.com/office/officeart/2005/8/layout/pyramid1"/>
    <dgm:cxn modelId="{07E55ACF-59E0-4D27-B856-EB228E26C250}" type="presParOf" srcId="{3621EBA6-4A48-44CC-B52D-A7742C1E0C09}" destId="{E0FBD682-DC81-46ED-A740-74CA21447BA0}" srcOrd="0" destOrd="0" presId="urn:microsoft.com/office/officeart/2005/8/layout/pyramid1"/>
    <dgm:cxn modelId="{4F56B912-47C8-46F1-A004-6EB06AF35E35}" type="presParOf" srcId="{3621EBA6-4A48-44CC-B52D-A7742C1E0C09}" destId="{94250979-8CC8-4499-B1E5-69A5F9152AE1}" srcOrd="1" destOrd="0" presId="urn:microsoft.com/office/officeart/2005/8/layout/pyramid1"/>
    <dgm:cxn modelId="{FDF5277B-DB03-411A-8535-81DF822FA4FC}" type="presParOf" srcId="{93BD6EFC-9BE4-45EF-BD9D-6E993B1A9471}" destId="{EA0E04CF-1149-4DE5-9E9D-DE818F7EB60A}" srcOrd="2" destOrd="0" presId="urn:microsoft.com/office/officeart/2005/8/layout/pyramid1"/>
    <dgm:cxn modelId="{68842A94-F7CB-4AAD-80B9-6DE1954D30DB}" type="presParOf" srcId="{EA0E04CF-1149-4DE5-9E9D-DE818F7EB60A}" destId="{45CBA07C-CDDA-4A84-9A8A-4D9AA680E3F2}" srcOrd="0" destOrd="0" presId="urn:microsoft.com/office/officeart/2005/8/layout/pyramid1"/>
    <dgm:cxn modelId="{805ADA96-028E-4ADB-8325-E5BF7AA55D66}" type="presParOf" srcId="{EA0E04CF-1149-4DE5-9E9D-DE818F7EB60A}" destId="{B47C7346-1815-46ED-89E8-1DE6954CCC1F}" srcOrd="1" destOrd="0" presId="urn:microsoft.com/office/officeart/2005/8/layout/pyramid1"/>
    <dgm:cxn modelId="{6CF7B4A1-8021-4704-8FBE-34EAAD0CB7C0}" type="presParOf" srcId="{93BD6EFC-9BE4-45EF-BD9D-6E993B1A9471}" destId="{45D491A2-DCC4-4374-B83C-C5FB613F5D0C}" srcOrd="3" destOrd="0" presId="urn:microsoft.com/office/officeart/2005/8/layout/pyramid1"/>
    <dgm:cxn modelId="{483C7E4C-5ACD-4AF9-9915-B02D59883C11}" type="presParOf" srcId="{45D491A2-DCC4-4374-B83C-C5FB613F5D0C}" destId="{A6ADD763-CC05-4285-9195-4CAA4564A891}" srcOrd="0" destOrd="0" presId="urn:microsoft.com/office/officeart/2005/8/layout/pyramid1"/>
    <dgm:cxn modelId="{DEF1A2FA-971C-47B8-98B0-BD02FE073FF1}" type="presParOf" srcId="{45D491A2-DCC4-4374-B83C-C5FB613F5D0C}" destId="{8E75BD81-00C8-4C1F-9BA5-935C87D1EFC4}" srcOrd="1" destOrd="0" presId="urn:microsoft.com/office/officeart/2005/8/layout/pyramid1"/>
    <dgm:cxn modelId="{ECE10FD4-35E8-4D7E-9C56-55F94450D873}" type="presParOf" srcId="{93BD6EFC-9BE4-45EF-BD9D-6E993B1A9471}" destId="{ACF50FEA-6B4F-4BD9-A845-F02F654747B5}" srcOrd="4" destOrd="0" presId="urn:microsoft.com/office/officeart/2005/8/layout/pyramid1"/>
    <dgm:cxn modelId="{6EB87ECC-6D4E-4B95-90A8-F9F868716337}" type="presParOf" srcId="{ACF50FEA-6B4F-4BD9-A845-F02F654747B5}" destId="{3F5290CB-FAC6-4C8D-A59E-BF8CCEDD0DFC}" srcOrd="0" destOrd="0" presId="urn:microsoft.com/office/officeart/2005/8/layout/pyramid1"/>
    <dgm:cxn modelId="{3CECCD53-5BF2-49E2-80B8-CAB293C86B19}"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CB7234F-A54B-494D-BC8E-8D93192D6B94}" srcId="{21B27DD9-B017-4ED3-9001-2C9C679612B0}" destId="{7DD50350-DF01-45A5-BC69-A851D7F07EAC}" srcOrd="0" destOrd="0" parTransId="{FF22431D-23F5-47D3-84C4-7BC583492204}" sibTransId="{067C9BBC-1199-40D1-9EE6-AAFA5B97D987}"/>
    <dgm:cxn modelId="{1356D873-D2F0-4B07-9142-ED1562D0F91E}" type="presOf" srcId="{3DDE9753-3CBE-4FEB-A7AC-956A68C8FBFA}" destId="{45CBA07C-CDDA-4A84-9A8A-4D9AA680E3F2}" srcOrd="0" destOrd="0" presId="urn:microsoft.com/office/officeart/2005/8/layout/pyramid1"/>
    <dgm:cxn modelId="{54D0BF37-4D72-4903-90B5-CDA5C17D3E6B}" type="presOf" srcId="{A133C0F9-9EE0-4F91-A55F-AD25C102861C}" destId="{E0FBD682-DC81-46ED-A740-74CA21447BA0}" srcOrd="0" destOrd="0" presId="urn:microsoft.com/office/officeart/2005/8/layout/pyramid1"/>
    <dgm:cxn modelId="{9850E2C1-FDED-428B-B7D1-BEE330ECCE83}" type="presOf" srcId="{BEC0164E-A185-4809-8D8F-8D09FA1D7B6B}" destId="{8E75BD81-00C8-4C1F-9BA5-935C87D1EFC4}" srcOrd="1" destOrd="0" presId="urn:microsoft.com/office/officeart/2005/8/layout/pyramid1"/>
    <dgm:cxn modelId="{309F89CB-5F5A-4194-BDAB-148B58D8FF05}" type="presOf" srcId="{A133C0F9-9EE0-4F91-A55F-AD25C102861C}" destId="{94250979-8CC8-4499-B1E5-69A5F9152AE1}" srcOrd="1" destOrd="0" presId="urn:microsoft.com/office/officeart/2005/8/layout/pyramid1"/>
    <dgm:cxn modelId="{C65FA9B1-D07A-487C-BB0B-A366FAA78E5E}" type="presOf" srcId="{7DD50350-DF01-45A5-BC69-A851D7F07EAC}" destId="{37F32000-E722-4F40-9FEA-6206AE6E8123}" srcOrd="1" destOrd="0" presId="urn:microsoft.com/office/officeart/2005/8/layout/pyramid1"/>
    <dgm:cxn modelId="{9FC2F408-484E-4F80-AA3F-9073FD4012E9}" type="presOf" srcId="{3492583A-A571-4EBC-95ED-2F6978D13AB5}" destId="{3F5290CB-FAC6-4C8D-A59E-BF8CCEDD0DFC}"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F16C3AD9-AA9C-45C5-B037-FF2C413AA1B2}" type="presOf" srcId="{3492583A-A571-4EBC-95ED-2F6978D13AB5}" destId="{43C88FEE-A827-4531-8A92-921BEF030429}" srcOrd="1" destOrd="0" presId="urn:microsoft.com/office/officeart/2005/8/layout/pyramid1"/>
    <dgm:cxn modelId="{9C68B0B6-95DD-4DA3-94E3-BF08A552FB45}" type="presOf" srcId="{3DDE9753-3CBE-4FEB-A7AC-956A68C8FBFA}" destId="{B47C7346-1815-46ED-89E8-1DE6954CCC1F}" srcOrd="1" destOrd="0" presId="urn:microsoft.com/office/officeart/2005/8/layout/pyramid1"/>
    <dgm:cxn modelId="{136785A5-47F9-4B92-9EB0-D4C2C235120F}" type="presOf" srcId="{21B27DD9-B017-4ED3-9001-2C9C679612B0}" destId="{93BD6EFC-9BE4-45EF-BD9D-6E993B1A9471}" srcOrd="0" destOrd="0" presId="urn:microsoft.com/office/officeart/2005/8/layout/pyramid1"/>
    <dgm:cxn modelId="{8E71024D-7378-4187-A560-284D60FC0DD4}" type="presOf" srcId="{7DD50350-DF01-45A5-BC69-A851D7F07EAC}" destId="{324871F7-B8FC-45EC-92D5-6549F0422139}"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5066E888-84E5-46C0-B18B-37EDC19CBCEA}" type="presOf" srcId="{BEC0164E-A185-4809-8D8F-8D09FA1D7B6B}" destId="{A6ADD763-CC05-4285-9195-4CAA4564A891}" srcOrd="0" destOrd="0" presId="urn:microsoft.com/office/officeart/2005/8/layout/pyramid1"/>
    <dgm:cxn modelId="{7596898F-C153-4C3E-A0AD-90AF768BC2BF}" type="presParOf" srcId="{93BD6EFC-9BE4-45EF-BD9D-6E993B1A9471}" destId="{87246D33-145C-4B25-9F27-37CFA618CFC1}" srcOrd="0" destOrd="0" presId="urn:microsoft.com/office/officeart/2005/8/layout/pyramid1"/>
    <dgm:cxn modelId="{4CFD4D61-4E29-4B44-9883-8EB1DDE03F4A}" type="presParOf" srcId="{87246D33-145C-4B25-9F27-37CFA618CFC1}" destId="{324871F7-B8FC-45EC-92D5-6549F0422139}" srcOrd="0" destOrd="0" presId="urn:microsoft.com/office/officeart/2005/8/layout/pyramid1"/>
    <dgm:cxn modelId="{F6695FFF-F696-4467-9A81-AE7B7F1E7B25}" type="presParOf" srcId="{87246D33-145C-4B25-9F27-37CFA618CFC1}" destId="{37F32000-E722-4F40-9FEA-6206AE6E8123}" srcOrd="1" destOrd="0" presId="urn:microsoft.com/office/officeart/2005/8/layout/pyramid1"/>
    <dgm:cxn modelId="{081C7820-D484-41C6-83CA-56B174FC2938}" type="presParOf" srcId="{93BD6EFC-9BE4-45EF-BD9D-6E993B1A9471}" destId="{3621EBA6-4A48-44CC-B52D-A7742C1E0C09}" srcOrd="1" destOrd="0" presId="urn:microsoft.com/office/officeart/2005/8/layout/pyramid1"/>
    <dgm:cxn modelId="{786BB8CB-C3C8-443B-A24B-06F05AA0023A}" type="presParOf" srcId="{3621EBA6-4A48-44CC-B52D-A7742C1E0C09}" destId="{E0FBD682-DC81-46ED-A740-74CA21447BA0}" srcOrd="0" destOrd="0" presId="urn:microsoft.com/office/officeart/2005/8/layout/pyramid1"/>
    <dgm:cxn modelId="{3ED6D384-F980-4E1B-8601-3E72D2F18486}" type="presParOf" srcId="{3621EBA6-4A48-44CC-B52D-A7742C1E0C09}" destId="{94250979-8CC8-4499-B1E5-69A5F9152AE1}" srcOrd="1" destOrd="0" presId="urn:microsoft.com/office/officeart/2005/8/layout/pyramid1"/>
    <dgm:cxn modelId="{832C4027-88DE-43E7-9E06-66B5DB51A56A}" type="presParOf" srcId="{93BD6EFC-9BE4-45EF-BD9D-6E993B1A9471}" destId="{EA0E04CF-1149-4DE5-9E9D-DE818F7EB60A}" srcOrd="2" destOrd="0" presId="urn:microsoft.com/office/officeart/2005/8/layout/pyramid1"/>
    <dgm:cxn modelId="{93120094-D9ED-44F6-A04C-9BBE4619E778}" type="presParOf" srcId="{EA0E04CF-1149-4DE5-9E9D-DE818F7EB60A}" destId="{45CBA07C-CDDA-4A84-9A8A-4D9AA680E3F2}" srcOrd="0" destOrd="0" presId="urn:microsoft.com/office/officeart/2005/8/layout/pyramid1"/>
    <dgm:cxn modelId="{DE30E6B9-5144-40F5-8684-163FCA3FE801}" type="presParOf" srcId="{EA0E04CF-1149-4DE5-9E9D-DE818F7EB60A}" destId="{B47C7346-1815-46ED-89E8-1DE6954CCC1F}" srcOrd="1" destOrd="0" presId="urn:microsoft.com/office/officeart/2005/8/layout/pyramid1"/>
    <dgm:cxn modelId="{BE680D36-AE75-42D6-B9F8-0A5F6571003C}" type="presParOf" srcId="{93BD6EFC-9BE4-45EF-BD9D-6E993B1A9471}" destId="{45D491A2-DCC4-4374-B83C-C5FB613F5D0C}" srcOrd="3" destOrd="0" presId="urn:microsoft.com/office/officeart/2005/8/layout/pyramid1"/>
    <dgm:cxn modelId="{BE5FA22F-CD03-49C1-8158-AB848888072C}" type="presParOf" srcId="{45D491A2-DCC4-4374-B83C-C5FB613F5D0C}" destId="{A6ADD763-CC05-4285-9195-4CAA4564A891}" srcOrd="0" destOrd="0" presId="urn:microsoft.com/office/officeart/2005/8/layout/pyramid1"/>
    <dgm:cxn modelId="{FC67CD54-E2AB-41D4-AC30-2A6DF9AC4185}" type="presParOf" srcId="{45D491A2-DCC4-4374-B83C-C5FB613F5D0C}" destId="{8E75BD81-00C8-4C1F-9BA5-935C87D1EFC4}" srcOrd="1" destOrd="0" presId="urn:microsoft.com/office/officeart/2005/8/layout/pyramid1"/>
    <dgm:cxn modelId="{1B3AAC5B-743C-4817-A3C1-A1F7512F28DF}" type="presParOf" srcId="{93BD6EFC-9BE4-45EF-BD9D-6E993B1A9471}" destId="{ACF50FEA-6B4F-4BD9-A845-F02F654747B5}" srcOrd="4" destOrd="0" presId="urn:microsoft.com/office/officeart/2005/8/layout/pyramid1"/>
    <dgm:cxn modelId="{95E8D777-D889-4104-9073-8B42CDB0651C}" type="presParOf" srcId="{ACF50FEA-6B4F-4BD9-A845-F02F654747B5}" destId="{3F5290CB-FAC6-4C8D-A59E-BF8CCEDD0DFC}" srcOrd="0" destOrd="0" presId="urn:microsoft.com/office/officeart/2005/8/layout/pyramid1"/>
    <dgm:cxn modelId="{61539A40-601E-4FAF-B0CC-4E5666FE993E}"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7500A263-D329-4372-AB72-E9465B1FB1B7}" srcId="{21B27DD9-B017-4ED3-9001-2C9C679612B0}" destId="{BEC0164E-A185-4809-8D8F-8D09FA1D7B6B}" srcOrd="3" destOrd="0" parTransId="{3476C585-4D99-4E55-AE32-6D74EF83EE29}" sibTransId="{3419C044-C041-4484-AFB4-874F91A0D437}"/>
    <dgm:cxn modelId="{207FFA4E-1373-4E0D-BE89-D8AD8B6A8D12}" type="presOf" srcId="{3492583A-A571-4EBC-95ED-2F6978D13AB5}" destId="{43C88FEE-A827-4531-8A92-921BEF030429}" srcOrd="1"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8F53A59D-FAE6-4630-A147-66F99857C833}" type="presOf" srcId="{3DDE9753-3CBE-4FEB-A7AC-956A68C8FBFA}" destId="{B47C7346-1815-46ED-89E8-1DE6954CCC1F}" srcOrd="1" destOrd="0" presId="urn:microsoft.com/office/officeart/2005/8/layout/pyramid1"/>
    <dgm:cxn modelId="{A75C3B91-DF83-4646-B770-93AF3B16B7B1}" type="presOf" srcId="{7DD50350-DF01-45A5-BC69-A851D7F07EAC}" destId="{37F32000-E722-4F40-9FEA-6206AE6E8123}" srcOrd="1" destOrd="0" presId="urn:microsoft.com/office/officeart/2005/8/layout/pyramid1"/>
    <dgm:cxn modelId="{B2073D13-A82E-4BC0-8C41-D28727618A07}" type="presOf" srcId="{3DDE9753-3CBE-4FEB-A7AC-956A68C8FBFA}" destId="{45CBA07C-CDDA-4A84-9A8A-4D9AA680E3F2}" srcOrd="0" destOrd="0" presId="urn:microsoft.com/office/officeart/2005/8/layout/pyramid1"/>
    <dgm:cxn modelId="{867691AC-7AFE-4D04-8572-86DA2158B6F1}" type="presOf" srcId="{BEC0164E-A185-4809-8D8F-8D09FA1D7B6B}" destId="{8E75BD81-00C8-4C1F-9BA5-935C87D1EFC4}" srcOrd="1"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6E2C281C-3021-4260-8DDC-41B133CEDD3A}" type="presOf" srcId="{A133C0F9-9EE0-4F91-A55F-AD25C102861C}" destId="{94250979-8CC8-4499-B1E5-69A5F9152AE1}" srcOrd="1" destOrd="0" presId="urn:microsoft.com/office/officeart/2005/8/layout/pyramid1"/>
    <dgm:cxn modelId="{27D34714-6262-4B5E-BB59-EE8D0BC8FC4C}" type="presOf" srcId="{A133C0F9-9EE0-4F91-A55F-AD25C102861C}" destId="{E0FBD682-DC81-46ED-A740-74CA21447BA0}" srcOrd="0" destOrd="0" presId="urn:microsoft.com/office/officeart/2005/8/layout/pyramid1"/>
    <dgm:cxn modelId="{E9C04912-0A92-4601-847E-695DDE80D583}" type="presOf" srcId="{BEC0164E-A185-4809-8D8F-8D09FA1D7B6B}" destId="{A6ADD763-CC05-4285-9195-4CAA4564A891}" srcOrd="0" destOrd="0" presId="urn:microsoft.com/office/officeart/2005/8/layout/pyramid1"/>
    <dgm:cxn modelId="{83795C84-755D-4705-BA03-CA59512FBE2B}" type="presOf" srcId="{7DD50350-DF01-45A5-BC69-A851D7F07EAC}" destId="{324871F7-B8FC-45EC-92D5-6549F0422139}" srcOrd="0" destOrd="0" presId="urn:microsoft.com/office/officeart/2005/8/layout/pyramid1"/>
    <dgm:cxn modelId="{B6B3488C-53D7-457B-9C7A-CD1FF7F60067}" type="presOf" srcId="{21B27DD9-B017-4ED3-9001-2C9C679612B0}" destId="{93BD6EFC-9BE4-45EF-BD9D-6E993B1A9471}"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4C8A3319-D196-49BB-9AF1-D52174215EBF}" type="presOf" srcId="{3492583A-A571-4EBC-95ED-2F6978D13AB5}" destId="{3F5290CB-FAC6-4C8D-A59E-BF8CCEDD0DFC}" srcOrd="0" destOrd="0" presId="urn:microsoft.com/office/officeart/2005/8/layout/pyramid1"/>
    <dgm:cxn modelId="{F3890D58-D82D-40C4-99E5-B1797856D809}" srcId="{21B27DD9-B017-4ED3-9001-2C9C679612B0}" destId="{A133C0F9-9EE0-4F91-A55F-AD25C102861C}" srcOrd="1" destOrd="0" parTransId="{488A8537-69C9-4D58-AA1D-35C6C6410503}" sibTransId="{2809B5DA-6642-4BE8-8F13-2DBC8C0F3057}"/>
    <dgm:cxn modelId="{B3E67FC8-3BE9-4D32-8A83-04D00F02ECD5}" type="presParOf" srcId="{93BD6EFC-9BE4-45EF-BD9D-6E993B1A9471}" destId="{87246D33-145C-4B25-9F27-37CFA618CFC1}" srcOrd="0" destOrd="0" presId="urn:microsoft.com/office/officeart/2005/8/layout/pyramid1"/>
    <dgm:cxn modelId="{C29A1B20-2F55-4088-9289-74F11310C3B2}" type="presParOf" srcId="{87246D33-145C-4B25-9F27-37CFA618CFC1}" destId="{324871F7-B8FC-45EC-92D5-6549F0422139}" srcOrd="0" destOrd="0" presId="urn:microsoft.com/office/officeart/2005/8/layout/pyramid1"/>
    <dgm:cxn modelId="{0607E60D-D478-46EC-B1F9-E75193F3DD2B}" type="presParOf" srcId="{87246D33-145C-4B25-9F27-37CFA618CFC1}" destId="{37F32000-E722-4F40-9FEA-6206AE6E8123}" srcOrd="1" destOrd="0" presId="urn:microsoft.com/office/officeart/2005/8/layout/pyramid1"/>
    <dgm:cxn modelId="{E82781C5-DE33-413D-A082-127D888D2F51}" type="presParOf" srcId="{93BD6EFC-9BE4-45EF-BD9D-6E993B1A9471}" destId="{3621EBA6-4A48-44CC-B52D-A7742C1E0C09}" srcOrd="1" destOrd="0" presId="urn:microsoft.com/office/officeart/2005/8/layout/pyramid1"/>
    <dgm:cxn modelId="{6B237467-BDD9-4F4C-974F-E5D8EED69463}" type="presParOf" srcId="{3621EBA6-4A48-44CC-B52D-A7742C1E0C09}" destId="{E0FBD682-DC81-46ED-A740-74CA21447BA0}" srcOrd="0" destOrd="0" presId="urn:microsoft.com/office/officeart/2005/8/layout/pyramid1"/>
    <dgm:cxn modelId="{0D4BBE65-9946-406E-B35C-555B4A5A7FED}" type="presParOf" srcId="{3621EBA6-4A48-44CC-B52D-A7742C1E0C09}" destId="{94250979-8CC8-4499-B1E5-69A5F9152AE1}" srcOrd="1" destOrd="0" presId="urn:microsoft.com/office/officeart/2005/8/layout/pyramid1"/>
    <dgm:cxn modelId="{5A50AA22-1B2D-4649-AA14-7B0E2F7D5A10}" type="presParOf" srcId="{93BD6EFC-9BE4-45EF-BD9D-6E993B1A9471}" destId="{EA0E04CF-1149-4DE5-9E9D-DE818F7EB60A}" srcOrd="2" destOrd="0" presId="urn:microsoft.com/office/officeart/2005/8/layout/pyramid1"/>
    <dgm:cxn modelId="{76C49014-56D4-4D40-B139-C6B1C48EC851}" type="presParOf" srcId="{EA0E04CF-1149-4DE5-9E9D-DE818F7EB60A}" destId="{45CBA07C-CDDA-4A84-9A8A-4D9AA680E3F2}" srcOrd="0" destOrd="0" presId="urn:microsoft.com/office/officeart/2005/8/layout/pyramid1"/>
    <dgm:cxn modelId="{F7F06B62-DEBC-49F3-BB0A-C9784BC14AFE}" type="presParOf" srcId="{EA0E04CF-1149-4DE5-9E9D-DE818F7EB60A}" destId="{B47C7346-1815-46ED-89E8-1DE6954CCC1F}" srcOrd="1" destOrd="0" presId="urn:microsoft.com/office/officeart/2005/8/layout/pyramid1"/>
    <dgm:cxn modelId="{AB89E8B1-7111-4942-8A48-DB0E1A8511D6}" type="presParOf" srcId="{93BD6EFC-9BE4-45EF-BD9D-6E993B1A9471}" destId="{45D491A2-DCC4-4374-B83C-C5FB613F5D0C}" srcOrd="3" destOrd="0" presId="urn:microsoft.com/office/officeart/2005/8/layout/pyramid1"/>
    <dgm:cxn modelId="{6FA7D044-EF7D-480A-A612-29BDEF560B75}" type="presParOf" srcId="{45D491A2-DCC4-4374-B83C-C5FB613F5D0C}" destId="{A6ADD763-CC05-4285-9195-4CAA4564A891}" srcOrd="0" destOrd="0" presId="urn:microsoft.com/office/officeart/2005/8/layout/pyramid1"/>
    <dgm:cxn modelId="{99196065-F680-4611-B651-88D5D4A4F9AE}" type="presParOf" srcId="{45D491A2-DCC4-4374-B83C-C5FB613F5D0C}" destId="{8E75BD81-00C8-4C1F-9BA5-935C87D1EFC4}" srcOrd="1" destOrd="0" presId="urn:microsoft.com/office/officeart/2005/8/layout/pyramid1"/>
    <dgm:cxn modelId="{4F0A2D36-48F7-416E-8FD2-69EA6D1AD55C}" type="presParOf" srcId="{93BD6EFC-9BE4-45EF-BD9D-6E993B1A9471}" destId="{ACF50FEA-6B4F-4BD9-A845-F02F654747B5}" srcOrd="4" destOrd="0" presId="urn:microsoft.com/office/officeart/2005/8/layout/pyramid1"/>
    <dgm:cxn modelId="{CD4728F8-D69A-454E-8AA4-AF8E1C3BAFB8}" type="presParOf" srcId="{ACF50FEA-6B4F-4BD9-A845-F02F654747B5}" destId="{3F5290CB-FAC6-4C8D-A59E-BF8CCEDD0DFC}" srcOrd="0" destOrd="0" presId="urn:microsoft.com/office/officeart/2005/8/layout/pyramid1"/>
    <dgm:cxn modelId="{6D688246-F88D-44D5-B5B8-42579FE44392}"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B27DD9-B017-4ED3-9001-2C9C679612B0}" type="doc">
      <dgm:prSet loTypeId="urn:microsoft.com/office/officeart/2005/8/layout/pyramid1" loCatId="pyramid" qsTypeId="urn:microsoft.com/office/officeart/2005/8/quickstyle/3d1" qsCatId="3D" csTypeId="urn:microsoft.com/office/officeart/2005/8/colors/accent1_2" csCatId="accent1" phldr="1"/>
      <dgm:spPr/>
    </dgm:pt>
    <dgm:pt modelId="{7DD50350-DF01-45A5-BC69-A851D7F07EAC}">
      <dgm:prSet phldrT="[Text]" custT="1"/>
      <dgm:spPr>
        <a:solidFill>
          <a:srgbClr val="FFEEB9"/>
        </a:solidFill>
        <a:ln>
          <a:solidFill>
            <a:schemeClr val="accent2"/>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a:t>
          </a:r>
          <a:endParaRPr lang="en-US" sz="2800" dirty="0">
            <a:latin typeface="+mj-lt"/>
            <a:ea typeface="Open Sans Condensed" panose="020B0806030504020204" pitchFamily="34" charset="0"/>
            <a:cs typeface="Open Sans Condensed" panose="020B0806030504020204" pitchFamily="34" charset="0"/>
          </a:endParaRPr>
        </a:p>
      </dgm:t>
    </dgm:pt>
    <dgm:pt modelId="{FF22431D-23F5-47D3-84C4-7BC583492204}" type="parTrans" cxnId="{2CB7234F-A54B-494D-BC8E-8D93192D6B94}">
      <dgm:prSet/>
      <dgm:spPr/>
      <dgm:t>
        <a:bodyPr/>
        <a:lstStyle/>
        <a:p>
          <a:endParaRPr lang="en-US"/>
        </a:p>
      </dgm:t>
    </dgm:pt>
    <dgm:pt modelId="{067C9BBC-1199-40D1-9EE6-AAFA5B97D987}" type="sibTrans" cxnId="{2CB7234F-A54B-494D-BC8E-8D93192D6B94}">
      <dgm:prSet/>
      <dgm:spPr/>
      <dgm:t>
        <a:bodyPr/>
        <a:lstStyle/>
        <a:p>
          <a:endParaRPr lang="en-US"/>
        </a:p>
      </dgm:t>
    </dgm:pt>
    <dgm:pt modelId="{A133C0F9-9EE0-4F91-A55F-AD25C102861C}">
      <dgm:prSet phldrT="[Text]" custT="1"/>
      <dgm:spPr>
        <a:solidFill>
          <a:srgbClr val="FFE389"/>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a:t>
          </a:r>
          <a:endParaRPr lang="en-US" sz="2800" dirty="0">
            <a:latin typeface="+mj-lt"/>
            <a:ea typeface="Open Sans Condensed" panose="020B0806030504020204" pitchFamily="34" charset="0"/>
            <a:cs typeface="Open Sans Condensed" panose="020B0806030504020204" pitchFamily="34" charset="0"/>
          </a:endParaRPr>
        </a:p>
      </dgm:t>
    </dgm:pt>
    <dgm:pt modelId="{488A8537-69C9-4D58-AA1D-35C6C6410503}" type="parTrans" cxnId="{F3890D58-D82D-40C4-99E5-B1797856D809}">
      <dgm:prSet/>
      <dgm:spPr/>
      <dgm:t>
        <a:bodyPr/>
        <a:lstStyle/>
        <a:p>
          <a:endParaRPr lang="en-US"/>
        </a:p>
      </dgm:t>
    </dgm:pt>
    <dgm:pt modelId="{2809B5DA-6642-4BE8-8F13-2DBC8C0F3057}" type="sibTrans" cxnId="{F3890D58-D82D-40C4-99E5-B1797856D809}">
      <dgm:prSet/>
      <dgm:spPr/>
      <dgm:t>
        <a:bodyPr/>
        <a:lstStyle/>
        <a:p>
          <a:endParaRPr lang="en-US"/>
        </a:p>
      </dgm:t>
    </dgm:pt>
    <dgm:pt modelId="{BEC0164E-A185-4809-8D8F-8D09FA1D7B6B}">
      <dgm:prSet custT="1"/>
      <dgm:spPr>
        <a:solidFill>
          <a:srgbClr val="FFCF37"/>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1,000</a:t>
          </a:r>
          <a:endParaRPr lang="en-US" sz="2800" dirty="0">
            <a:latin typeface="+mj-lt"/>
            <a:ea typeface="Open Sans Condensed" panose="020B0806030504020204" pitchFamily="34" charset="0"/>
            <a:cs typeface="Open Sans Condensed" panose="020B0806030504020204" pitchFamily="34" charset="0"/>
          </a:endParaRPr>
        </a:p>
      </dgm:t>
    </dgm:pt>
    <dgm:pt modelId="{3476C585-4D99-4E55-AE32-6D74EF83EE29}" type="parTrans" cxnId="{7500A263-D329-4372-AB72-E9465B1FB1B7}">
      <dgm:prSet/>
      <dgm:spPr/>
      <dgm:t>
        <a:bodyPr/>
        <a:lstStyle/>
        <a:p>
          <a:endParaRPr lang="en-US"/>
        </a:p>
      </dgm:t>
    </dgm:pt>
    <dgm:pt modelId="{3419C044-C041-4484-AFB4-874F91A0D437}" type="sibTrans" cxnId="{7500A263-D329-4372-AB72-E9465B1FB1B7}">
      <dgm:prSet/>
      <dgm:spPr/>
      <dgm:t>
        <a:bodyPr/>
        <a:lstStyle/>
        <a:p>
          <a:endParaRPr lang="en-US"/>
        </a:p>
      </dgm:t>
    </dgm:pt>
    <dgm:pt modelId="{3492583A-A571-4EBC-95ED-2F6978D13AB5}">
      <dgm:prSet custT="1"/>
      <dgm:spPr>
        <a:solidFill>
          <a:srgbClr val="FFC000"/>
        </a:solidFill>
        <a:ln>
          <a:solidFill>
            <a:schemeClr val="tx1"/>
          </a:solidFill>
        </a:ln>
        <a:scene3d>
          <a:camera prst="orthographicFront"/>
          <a:lightRig rig="flat" dir="t"/>
        </a:scene3d>
        <a:sp3d prstMaterial="plastic">
          <a:bevelB w="88900" h="31750" prst="angle"/>
        </a:sp3d>
      </dgm:spPr>
      <dgm:t>
        <a:bodyPr/>
        <a:lstStyle/>
        <a:p>
          <a:r>
            <a:rPr lang="en-US" sz="2800" b="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dirty="0">
            <a:solidFill>
              <a:schemeClr val="tx1"/>
            </a:solidFill>
            <a:latin typeface="+mj-lt"/>
            <a:ea typeface="Open Sans Condensed" panose="020B0806030504020204" pitchFamily="34" charset="0"/>
            <a:cs typeface="Open Sans Condensed" panose="020B0806030504020204" pitchFamily="34" charset="0"/>
          </a:endParaRPr>
        </a:p>
      </dgm:t>
    </dgm:pt>
    <dgm:pt modelId="{13161A71-35F4-4EC2-A2C8-25E524085273}" type="parTrans" cxnId="{D23A4EF2-9E4B-4CAE-B733-B9BD3014EFB7}">
      <dgm:prSet/>
      <dgm:spPr/>
      <dgm:t>
        <a:bodyPr/>
        <a:lstStyle/>
        <a:p>
          <a:endParaRPr lang="en-US"/>
        </a:p>
      </dgm:t>
    </dgm:pt>
    <dgm:pt modelId="{D3F366B9-1E15-4D04-A84E-0FAFE42FC2F1}" type="sibTrans" cxnId="{D23A4EF2-9E4B-4CAE-B733-B9BD3014EFB7}">
      <dgm:prSet/>
      <dgm:spPr/>
      <dgm:t>
        <a:bodyPr/>
        <a:lstStyle/>
        <a:p>
          <a:endParaRPr lang="en-US"/>
        </a:p>
      </dgm:t>
    </dgm:pt>
    <dgm:pt modelId="{3DDE9753-3CBE-4FEB-A7AC-956A68C8FBFA}">
      <dgm:prSet phldrT="[Text]" custT="1"/>
      <dgm:spPr>
        <a:solidFill>
          <a:srgbClr val="FFD961"/>
        </a:solidFill>
        <a:ln>
          <a:solidFill>
            <a:schemeClr val="tx1"/>
          </a:solidFill>
        </a:ln>
        <a:scene3d>
          <a:camera prst="orthographicFront"/>
          <a:lightRig rig="flat" dir="t"/>
        </a:scene3d>
        <a:sp3d prstMaterial="plastic"/>
      </dgm:spPr>
      <dgm:t>
        <a:bodyPr/>
        <a:lstStyle/>
        <a:p>
          <a:r>
            <a:rPr lang="en-US" sz="2800" dirty="0" smtClean="0">
              <a:latin typeface="+mj-lt"/>
              <a:ea typeface="Open Sans Condensed" panose="020B0806030504020204" pitchFamily="34" charset="0"/>
              <a:cs typeface="Open Sans Condensed" panose="020B0806030504020204" pitchFamily="34" charset="0"/>
            </a:rPr>
            <a:t>100</a:t>
          </a:r>
          <a:endParaRPr lang="en-US" sz="2800" dirty="0">
            <a:latin typeface="+mj-lt"/>
            <a:ea typeface="Open Sans Condensed" panose="020B0806030504020204" pitchFamily="34" charset="0"/>
            <a:cs typeface="Open Sans Condensed" panose="020B0806030504020204" pitchFamily="34" charset="0"/>
          </a:endParaRPr>
        </a:p>
      </dgm:t>
    </dgm:pt>
    <dgm:pt modelId="{9A1EE82A-AE73-414E-989C-F5DCA9A09A68}" type="sibTrans" cxnId="{6C33E9B0-5C19-4D5B-8CE8-3CEECE1A6D30}">
      <dgm:prSet/>
      <dgm:spPr/>
      <dgm:t>
        <a:bodyPr/>
        <a:lstStyle/>
        <a:p>
          <a:endParaRPr lang="en-US"/>
        </a:p>
      </dgm:t>
    </dgm:pt>
    <dgm:pt modelId="{BE9D1744-7A80-481D-994E-970728618C51}" type="parTrans" cxnId="{6C33E9B0-5C19-4D5B-8CE8-3CEECE1A6D30}">
      <dgm:prSet/>
      <dgm:spPr/>
      <dgm:t>
        <a:bodyPr/>
        <a:lstStyle/>
        <a:p>
          <a:endParaRPr lang="en-US"/>
        </a:p>
      </dgm:t>
    </dgm:pt>
    <dgm:pt modelId="{93BD6EFC-9BE4-45EF-BD9D-6E993B1A9471}" type="pres">
      <dgm:prSet presAssocID="{21B27DD9-B017-4ED3-9001-2C9C679612B0}" presName="Name0" presStyleCnt="0">
        <dgm:presLayoutVars>
          <dgm:dir/>
          <dgm:animLvl val="lvl"/>
          <dgm:resizeHandles val="exact"/>
        </dgm:presLayoutVars>
      </dgm:prSet>
      <dgm:spPr/>
    </dgm:pt>
    <dgm:pt modelId="{87246D33-145C-4B25-9F27-37CFA618CFC1}" type="pres">
      <dgm:prSet presAssocID="{7DD50350-DF01-45A5-BC69-A851D7F07EAC}" presName="Name8" presStyleCnt="0"/>
      <dgm:spPr/>
    </dgm:pt>
    <dgm:pt modelId="{324871F7-B8FC-45EC-92D5-6549F0422139}" type="pres">
      <dgm:prSet presAssocID="{7DD50350-DF01-45A5-BC69-A851D7F07EAC}" presName="level" presStyleLbl="node1" presStyleIdx="0" presStyleCnt="5">
        <dgm:presLayoutVars>
          <dgm:chMax val="1"/>
          <dgm:bulletEnabled val="1"/>
        </dgm:presLayoutVars>
      </dgm:prSet>
      <dgm:spPr/>
      <dgm:t>
        <a:bodyPr/>
        <a:lstStyle/>
        <a:p>
          <a:endParaRPr lang="en-US"/>
        </a:p>
      </dgm:t>
    </dgm:pt>
    <dgm:pt modelId="{37F32000-E722-4F40-9FEA-6206AE6E8123}" type="pres">
      <dgm:prSet presAssocID="{7DD50350-DF01-45A5-BC69-A851D7F07EAC}" presName="levelTx" presStyleLbl="revTx" presStyleIdx="0" presStyleCnt="0">
        <dgm:presLayoutVars>
          <dgm:chMax val="1"/>
          <dgm:bulletEnabled val="1"/>
        </dgm:presLayoutVars>
      </dgm:prSet>
      <dgm:spPr/>
      <dgm:t>
        <a:bodyPr/>
        <a:lstStyle/>
        <a:p>
          <a:endParaRPr lang="en-US"/>
        </a:p>
      </dgm:t>
    </dgm:pt>
    <dgm:pt modelId="{3621EBA6-4A48-44CC-B52D-A7742C1E0C09}" type="pres">
      <dgm:prSet presAssocID="{A133C0F9-9EE0-4F91-A55F-AD25C102861C}" presName="Name8" presStyleCnt="0"/>
      <dgm:spPr/>
    </dgm:pt>
    <dgm:pt modelId="{E0FBD682-DC81-46ED-A740-74CA21447BA0}" type="pres">
      <dgm:prSet presAssocID="{A133C0F9-9EE0-4F91-A55F-AD25C102861C}" presName="level" presStyleLbl="node1" presStyleIdx="1" presStyleCnt="5">
        <dgm:presLayoutVars>
          <dgm:chMax val="1"/>
          <dgm:bulletEnabled val="1"/>
        </dgm:presLayoutVars>
      </dgm:prSet>
      <dgm:spPr/>
      <dgm:t>
        <a:bodyPr/>
        <a:lstStyle/>
        <a:p>
          <a:endParaRPr lang="en-US"/>
        </a:p>
      </dgm:t>
    </dgm:pt>
    <dgm:pt modelId="{94250979-8CC8-4499-B1E5-69A5F9152AE1}" type="pres">
      <dgm:prSet presAssocID="{A133C0F9-9EE0-4F91-A55F-AD25C102861C}" presName="levelTx" presStyleLbl="revTx" presStyleIdx="0" presStyleCnt="0">
        <dgm:presLayoutVars>
          <dgm:chMax val="1"/>
          <dgm:bulletEnabled val="1"/>
        </dgm:presLayoutVars>
      </dgm:prSet>
      <dgm:spPr/>
      <dgm:t>
        <a:bodyPr/>
        <a:lstStyle/>
        <a:p>
          <a:endParaRPr lang="en-US"/>
        </a:p>
      </dgm:t>
    </dgm:pt>
    <dgm:pt modelId="{EA0E04CF-1149-4DE5-9E9D-DE818F7EB60A}" type="pres">
      <dgm:prSet presAssocID="{3DDE9753-3CBE-4FEB-A7AC-956A68C8FBFA}" presName="Name8" presStyleCnt="0"/>
      <dgm:spPr/>
    </dgm:pt>
    <dgm:pt modelId="{45CBA07C-CDDA-4A84-9A8A-4D9AA680E3F2}" type="pres">
      <dgm:prSet presAssocID="{3DDE9753-3CBE-4FEB-A7AC-956A68C8FBFA}" presName="level" presStyleLbl="node1" presStyleIdx="2" presStyleCnt="5">
        <dgm:presLayoutVars>
          <dgm:chMax val="1"/>
          <dgm:bulletEnabled val="1"/>
        </dgm:presLayoutVars>
      </dgm:prSet>
      <dgm:spPr/>
      <dgm:t>
        <a:bodyPr/>
        <a:lstStyle/>
        <a:p>
          <a:endParaRPr lang="en-US"/>
        </a:p>
      </dgm:t>
    </dgm:pt>
    <dgm:pt modelId="{B47C7346-1815-46ED-89E8-1DE6954CCC1F}" type="pres">
      <dgm:prSet presAssocID="{3DDE9753-3CBE-4FEB-A7AC-956A68C8FBFA}" presName="levelTx" presStyleLbl="revTx" presStyleIdx="0" presStyleCnt="0">
        <dgm:presLayoutVars>
          <dgm:chMax val="1"/>
          <dgm:bulletEnabled val="1"/>
        </dgm:presLayoutVars>
      </dgm:prSet>
      <dgm:spPr/>
      <dgm:t>
        <a:bodyPr/>
        <a:lstStyle/>
        <a:p>
          <a:endParaRPr lang="en-US"/>
        </a:p>
      </dgm:t>
    </dgm:pt>
    <dgm:pt modelId="{45D491A2-DCC4-4374-B83C-C5FB613F5D0C}" type="pres">
      <dgm:prSet presAssocID="{BEC0164E-A185-4809-8D8F-8D09FA1D7B6B}" presName="Name8" presStyleCnt="0"/>
      <dgm:spPr/>
    </dgm:pt>
    <dgm:pt modelId="{A6ADD763-CC05-4285-9195-4CAA4564A891}" type="pres">
      <dgm:prSet presAssocID="{BEC0164E-A185-4809-8D8F-8D09FA1D7B6B}" presName="level" presStyleLbl="node1" presStyleIdx="3" presStyleCnt="5">
        <dgm:presLayoutVars>
          <dgm:chMax val="1"/>
          <dgm:bulletEnabled val="1"/>
        </dgm:presLayoutVars>
      </dgm:prSet>
      <dgm:spPr/>
      <dgm:t>
        <a:bodyPr/>
        <a:lstStyle/>
        <a:p>
          <a:endParaRPr lang="en-US"/>
        </a:p>
      </dgm:t>
    </dgm:pt>
    <dgm:pt modelId="{8E75BD81-00C8-4C1F-9BA5-935C87D1EFC4}" type="pres">
      <dgm:prSet presAssocID="{BEC0164E-A185-4809-8D8F-8D09FA1D7B6B}" presName="levelTx" presStyleLbl="revTx" presStyleIdx="0" presStyleCnt="0">
        <dgm:presLayoutVars>
          <dgm:chMax val="1"/>
          <dgm:bulletEnabled val="1"/>
        </dgm:presLayoutVars>
      </dgm:prSet>
      <dgm:spPr/>
      <dgm:t>
        <a:bodyPr/>
        <a:lstStyle/>
        <a:p>
          <a:endParaRPr lang="en-US"/>
        </a:p>
      </dgm:t>
    </dgm:pt>
    <dgm:pt modelId="{ACF50FEA-6B4F-4BD9-A845-F02F654747B5}" type="pres">
      <dgm:prSet presAssocID="{3492583A-A571-4EBC-95ED-2F6978D13AB5}" presName="Name8" presStyleCnt="0"/>
      <dgm:spPr/>
    </dgm:pt>
    <dgm:pt modelId="{3F5290CB-FAC6-4C8D-A59E-BF8CCEDD0DFC}" type="pres">
      <dgm:prSet presAssocID="{3492583A-A571-4EBC-95ED-2F6978D13AB5}" presName="level" presStyleLbl="node1" presStyleIdx="4" presStyleCnt="5" custLinFactNeighborX="41294" custLinFactNeighborY="14188">
        <dgm:presLayoutVars>
          <dgm:chMax val="1"/>
          <dgm:bulletEnabled val="1"/>
        </dgm:presLayoutVars>
      </dgm:prSet>
      <dgm:spPr/>
      <dgm:t>
        <a:bodyPr/>
        <a:lstStyle/>
        <a:p>
          <a:endParaRPr lang="en-US"/>
        </a:p>
      </dgm:t>
    </dgm:pt>
    <dgm:pt modelId="{43C88FEE-A827-4531-8A92-921BEF030429}" type="pres">
      <dgm:prSet presAssocID="{3492583A-A571-4EBC-95ED-2F6978D13AB5}" presName="levelTx" presStyleLbl="revTx" presStyleIdx="0" presStyleCnt="0">
        <dgm:presLayoutVars>
          <dgm:chMax val="1"/>
          <dgm:bulletEnabled val="1"/>
        </dgm:presLayoutVars>
      </dgm:prSet>
      <dgm:spPr/>
      <dgm:t>
        <a:bodyPr/>
        <a:lstStyle/>
        <a:p>
          <a:endParaRPr lang="en-US"/>
        </a:p>
      </dgm:t>
    </dgm:pt>
  </dgm:ptLst>
  <dgm:cxnLst>
    <dgm:cxn modelId="{8CE02C5F-CADF-431E-99C6-01EF92709FA6}" type="presOf" srcId="{3DDE9753-3CBE-4FEB-A7AC-956A68C8FBFA}" destId="{B47C7346-1815-46ED-89E8-1DE6954CCC1F}" srcOrd="1" destOrd="0" presId="urn:microsoft.com/office/officeart/2005/8/layout/pyramid1"/>
    <dgm:cxn modelId="{4A5C014B-EE99-4839-AC26-645E9219CEC2}" type="presOf" srcId="{7DD50350-DF01-45A5-BC69-A851D7F07EAC}" destId="{37F32000-E722-4F40-9FEA-6206AE6E8123}" srcOrd="1" destOrd="0" presId="urn:microsoft.com/office/officeart/2005/8/layout/pyramid1"/>
    <dgm:cxn modelId="{2CB7234F-A54B-494D-BC8E-8D93192D6B94}" srcId="{21B27DD9-B017-4ED3-9001-2C9C679612B0}" destId="{7DD50350-DF01-45A5-BC69-A851D7F07EAC}" srcOrd="0" destOrd="0" parTransId="{FF22431D-23F5-47D3-84C4-7BC583492204}" sibTransId="{067C9BBC-1199-40D1-9EE6-AAFA5B97D987}"/>
    <dgm:cxn modelId="{1205ACA8-EBCC-450B-8D09-3BF714BFEEC1}" type="presOf" srcId="{BEC0164E-A185-4809-8D8F-8D09FA1D7B6B}" destId="{8E75BD81-00C8-4C1F-9BA5-935C87D1EFC4}" srcOrd="1" destOrd="0" presId="urn:microsoft.com/office/officeart/2005/8/layout/pyramid1"/>
    <dgm:cxn modelId="{30A70AC6-72B2-4BCE-8A50-AF70B500F8EA}" type="presOf" srcId="{3492583A-A571-4EBC-95ED-2F6978D13AB5}" destId="{3F5290CB-FAC6-4C8D-A59E-BF8CCEDD0DFC}" srcOrd="0" destOrd="0" presId="urn:microsoft.com/office/officeart/2005/8/layout/pyramid1"/>
    <dgm:cxn modelId="{7500A263-D329-4372-AB72-E9465B1FB1B7}" srcId="{21B27DD9-B017-4ED3-9001-2C9C679612B0}" destId="{BEC0164E-A185-4809-8D8F-8D09FA1D7B6B}" srcOrd="3" destOrd="0" parTransId="{3476C585-4D99-4E55-AE32-6D74EF83EE29}" sibTransId="{3419C044-C041-4484-AFB4-874F91A0D437}"/>
    <dgm:cxn modelId="{4B5A6A0A-3217-4E69-880B-8D90651A9E22}" type="presOf" srcId="{BEC0164E-A185-4809-8D8F-8D09FA1D7B6B}" destId="{A6ADD763-CC05-4285-9195-4CAA4564A891}" srcOrd="0" destOrd="0" presId="urn:microsoft.com/office/officeart/2005/8/layout/pyramid1"/>
    <dgm:cxn modelId="{6C33E9B0-5C19-4D5B-8CE8-3CEECE1A6D30}" srcId="{21B27DD9-B017-4ED3-9001-2C9C679612B0}" destId="{3DDE9753-3CBE-4FEB-A7AC-956A68C8FBFA}" srcOrd="2" destOrd="0" parTransId="{BE9D1744-7A80-481D-994E-970728618C51}" sibTransId="{9A1EE82A-AE73-414E-989C-F5DCA9A09A68}"/>
    <dgm:cxn modelId="{F3890D58-D82D-40C4-99E5-B1797856D809}" srcId="{21B27DD9-B017-4ED3-9001-2C9C679612B0}" destId="{A133C0F9-9EE0-4F91-A55F-AD25C102861C}" srcOrd="1" destOrd="0" parTransId="{488A8537-69C9-4D58-AA1D-35C6C6410503}" sibTransId="{2809B5DA-6642-4BE8-8F13-2DBC8C0F3057}"/>
    <dgm:cxn modelId="{945B36E0-3019-4BE2-AC12-33787DD3C4CF}" type="presOf" srcId="{A133C0F9-9EE0-4F91-A55F-AD25C102861C}" destId="{E0FBD682-DC81-46ED-A740-74CA21447BA0}" srcOrd="0" destOrd="0" presId="urn:microsoft.com/office/officeart/2005/8/layout/pyramid1"/>
    <dgm:cxn modelId="{D23A4EF2-9E4B-4CAE-B733-B9BD3014EFB7}" srcId="{21B27DD9-B017-4ED3-9001-2C9C679612B0}" destId="{3492583A-A571-4EBC-95ED-2F6978D13AB5}" srcOrd="4" destOrd="0" parTransId="{13161A71-35F4-4EC2-A2C8-25E524085273}" sibTransId="{D3F366B9-1E15-4D04-A84E-0FAFE42FC2F1}"/>
    <dgm:cxn modelId="{6D8BAE66-FC1A-4033-8D78-D06415D32209}" type="presOf" srcId="{3492583A-A571-4EBC-95ED-2F6978D13AB5}" destId="{43C88FEE-A827-4531-8A92-921BEF030429}" srcOrd="1" destOrd="0" presId="urn:microsoft.com/office/officeart/2005/8/layout/pyramid1"/>
    <dgm:cxn modelId="{4872B36D-4743-4F39-9BDE-FDC20CC489A6}" type="presOf" srcId="{21B27DD9-B017-4ED3-9001-2C9C679612B0}" destId="{93BD6EFC-9BE4-45EF-BD9D-6E993B1A9471}" srcOrd="0" destOrd="0" presId="urn:microsoft.com/office/officeart/2005/8/layout/pyramid1"/>
    <dgm:cxn modelId="{F91706E9-B6E9-4251-B04F-FA63D1A1C66F}" type="presOf" srcId="{A133C0F9-9EE0-4F91-A55F-AD25C102861C}" destId="{94250979-8CC8-4499-B1E5-69A5F9152AE1}" srcOrd="1" destOrd="0" presId="urn:microsoft.com/office/officeart/2005/8/layout/pyramid1"/>
    <dgm:cxn modelId="{1412675E-BEB5-4F45-A231-3E04EC6CF3BD}" type="presOf" srcId="{7DD50350-DF01-45A5-BC69-A851D7F07EAC}" destId="{324871F7-B8FC-45EC-92D5-6549F0422139}" srcOrd="0" destOrd="0" presId="urn:microsoft.com/office/officeart/2005/8/layout/pyramid1"/>
    <dgm:cxn modelId="{FDD09758-7BDA-4B2B-A102-079F896F5234}" type="presOf" srcId="{3DDE9753-3CBE-4FEB-A7AC-956A68C8FBFA}" destId="{45CBA07C-CDDA-4A84-9A8A-4D9AA680E3F2}" srcOrd="0" destOrd="0" presId="urn:microsoft.com/office/officeart/2005/8/layout/pyramid1"/>
    <dgm:cxn modelId="{3766E20D-A964-4B68-AB72-BE4C416CCDEE}" type="presParOf" srcId="{93BD6EFC-9BE4-45EF-BD9D-6E993B1A9471}" destId="{87246D33-145C-4B25-9F27-37CFA618CFC1}" srcOrd="0" destOrd="0" presId="urn:microsoft.com/office/officeart/2005/8/layout/pyramid1"/>
    <dgm:cxn modelId="{B0FB46B1-7C43-4016-820E-122212B2BC6A}" type="presParOf" srcId="{87246D33-145C-4B25-9F27-37CFA618CFC1}" destId="{324871F7-B8FC-45EC-92D5-6549F0422139}" srcOrd="0" destOrd="0" presId="urn:microsoft.com/office/officeart/2005/8/layout/pyramid1"/>
    <dgm:cxn modelId="{C434932C-9E18-473A-99CA-DE8DD64A0FF7}" type="presParOf" srcId="{87246D33-145C-4B25-9F27-37CFA618CFC1}" destId="{37F32000-E722-4F40-9FEA-6206AE6E8123}" srcOrd="1" destOrd="0" presId="urn:microsoft.com/office/officeart/2005/8/layout/pyramid1"/>
    <dgm:cxn modelId="{3A0A1CA3-3B95-4A67-B091-C9C308866D72}" type="presParOf" srcId="{93BD6EFC-9BE4-45EF-BD9D-6E993B1A9471}" destId="{3621EBA6-4A48-44CC-B52D-A7742C1E0C09}" srcOrd="1" destOrd="0" presId="urn:microsoft.com/office/officeart/2005/8/layout/pyramid1"/>
    <dgm:cxn modelId="{EE90FCD3-4747-46EC-B473-663D22EC106D}" type="presParOf" srcId="{3621EBA6-4A48-44CC-B52D-A7742C1E0C09}" destId="{E0FBD682-DC81-46ED-A740-74CA21447BA0}" srcOrd="0" destOrd="0" presId="urn:microsoft.com/office/officeart/2005/8/layout/pyramid1"/>
    <dgm:cxn modelId="{38529284-CFA5-4626-A570-E9B1408D0952}" type="presParOf" srcId="{3621EBA6-4A48-44CC-B52D-A7742C1E0C09}" destId="{94250979-8CC8-4499-B1E5-69A5F9152AE1}" srcOrd="1" destOrd="0" presId="urn:microsoft.com/office/officeart/2005/8/layout/pyramid1"/>
    <dgm:cxn modelId="{6B705C0D-1A8A-4ABD-9435-3763CD641458}" type="presParOf" srcId="{93BD6EFC-9BE4-45EF-BD9D-6E993B1A9471}" destId="{EA0E04CF-1149-4DE5-9E9D-DE818F7EB60A}" srcOrd="2" destOrd="0" presId="urn:microsoft.com/office/officeart/2005/8/layout/pyramid1"/>
    <dgm:cxn modelId="{9A7775BB-52F0-449F-820A-283C6F6BE17E}" type="presParOf" srcId="{EA0E04CF-1149-4DE5-9E9D-DE818F7EB60A}" destId="{45CBA07C-CDDA-4A84-9A8A-4D9AA680E3F2}" srcOrd="0" destOrd="0" presId="urn:microsoft.com/office/officeart/2005/8/layout/pyramid1"/>
    <dgm:cxn modelId="{8C54F2BF-2E56-4BA9-9E29-A9BA839F4240}" type="presParOf" srcId="{EA0E04CF-1149-4DE5-9E9D-DE818F7EB60A}" destId="{B47C7346-1815-46ED-89E8-1DE6954CCC1F}" srcOrd="1" destOrd="0" presId="urn:microsoft.com/office/officeart/2005/8/layout/pyramid1"/>
    <dgm:cxn modelId="{490286C7-D826-47DF-AB3B-35A1EDF643D6}" type="presParOf" srcId="{93BD6EFC-9BE4-45EF-BD9D-6E993B1A9471}" destId="{45D491A2-DCC4-4374-B83C-C5FB613F5D0C}" srcOrd="3" destOrd="0" presId="urn:microsoft.com/office/officeart/2005/8/layout/pyramid1"/>
    <dgm:cxn modelId="{C5975956-F736-4EDA-AA29-915281A795C1}" type="presParOf" srcId="{45D491A2-DCC4-4374-B83C-C5FB613F5D0C}" destId="{A6ADD763-CC05-4285-9195-4CAA4564A891}" srcOrd="0" destOrd="0" presId="urn:microsoft.com/office/officeart/2005/8/layout/pyramid1"/>
    <dgm:cxn modelId="{7F23F08B-B389-4258-8559-E7A5238C6E95}" type="presParOf" srcId="{45D491A2-DCC4-4374-B83C-C5FB613F5D0C}" destId="{8E75BD81-00C8-4C1F-9BA5-935C87D1EFC4}" srcOrd="1" destOrd="0" presId="urn:microsoft.com/office/officeart/2005/8/layout/pyramid1"/>
    <dgm:cxn modelId="{CB04F5D3-A78F-4EC3-A774-3F4464B4AB35}" type="presParOf" srcId="{93BD6EFC-9BE4-45EF-BD9D-6E993B1A9471}" destId="{ACF50FEA-6B4F-4BD9-A845-F02F654747B5}" srcOrd="4" destOrd="0" presId="urn:microsoft.com/office/officeart/2005/8/layout/pyramid1"/>
    <dgm:cxn modelId="{62EA5460-37C4-4A89-A16B-329BED603019}" type="presParOf" srcId="{ACF50FEA-6B4F-4BD9-A845-F02F654747B5}" destId="{3F5290CB-FAC6-4C8D-A59E-BF8CCEDD0DFC}" srcOrd="0" destOrd="0" presId="urn:microsoft.com/office/officeart/2005/8/layout/pyramid1"/>
    <dgm:cxn modelId="{1B1F6574-A16B-42C2-A121-148C6F78DEA6}" type="presParOf" srcId="{ACF50FEA-6B4F-4BD9-A845-F02F654747B5}" destId="{43C88FEE-A827-4531-8A92-921BEF030429}"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ea typeface="Open Sans Condensed" panose="020B0806030504020204" pitchFamily="34" charset="0"/>
              <a:cs typeface="Open Sans Condensed" panose="020B0806030504020204" pitchFamily="34" charset="0"/>
            </a:rPr>
            <a:t>1</a:t>
          </a:r>
          <a:endParaRPr lang="en-US" sz="280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ea typeface="Open Sans Condensed" panose="020B0806030504020204" pitchFamily="34" charset="0"/>
              <a:cs typeface="Open Sans Condensed" panose="020B0806030504020204" pitchFamily="34" charset="0"/>
            </a:rPr>
            <a:t>10</a:t>
          </a:r>
          <a:endParaRPr lang="en-US" sz="280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ea typeface="Open Sans Condensed" panose="020B0806030504020204" pitchFamily="34" charset="0"/>
              <a:cs typeface="Open Sans Condensed" panose="020B0806030504020204" pitchFamily="34" charset="0"/>
            </a:rPr>
            <a:t>100</a:t>
          </a:r>
          <a:endParaRPr lang="en-US" sz="280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ea typeface="Open Sans Condensed" panose="020B0806030504020204" pitchFamily="34" charset="0"/>
              <a:cs typeface="Open Sans Condensed" panose="020B0806030504020204" pitchFamily="34" charset="0"/>
            </a:rPr>
            <a:t>1,000</a:t>
          </a:r>
          <a:endParaRPr lang="en-US" sz="280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1,000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Open Sans Condensed" panose="020B0806030504020204" pitchFamily="34" charset="0"/>
              <a:ea typeface="Open Sans Condensed" panose="020B0806030504020204" pitchFamily="34" charset="0"/>
              <a:cs typeface="Open Sans Condensed" panose="020B0806030504020204" pitchFamily="34" charset="0"/>
            </a:rPr>
            <a:t>1,000</a:t>
          </a:r>
          <a:endParaRPr lang="en-US" sz="2800" kern="1200" dirty="0">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Open Sans Condensed" panose="020B0806030504020204" pitchFamily="34" charset="0"/>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871F7-B8FC-45EC-92D5-6549F0422139}">
      <dsp:nvSpPr>
        <dsp:cNvPr id="0" name=""/>
        <dsp:cNvSpPr/>
      </dsp:nvSpPr>
      <dsp:spPr>
        <a:xfrm>
          <a:off x="1376472" y="0"/>
          <a:ext cx="688236" cy="579120"/>
        </a:xfrm>
        <a:prstGeom prst="trapezoid">
          <a:avLst>
            <a:gd name="adj" fmla="val 59421"/>
          </a:avLst>
        </a:prstGeom>
        <a:solidFill>
          <a:srgbClr val="FFEEB9"/>
        </a:solidFill>
        <a:ln>
          <a:solidFill>
            <a:schemeClr val="accent2"/>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a:t>
          </a:r>
          <a:endParaRPr lang="en-US" sz="2800" kern="1200" dirty="0">
            <a:latin typeface="+mj-lt"/>
            <a:ea typeface="Open Sans Condensed" panose="020B0806030504020204" pitchFamily="34" charset="0"/>
            <a:cs typeface="Open Sans Condensed" panose="020B0806030504020204" pitchFamily="34" charset="0"/>
          </a:endParaRPr>
        </a:p>
      </dsp:txBody>
      <dsp:txXfrm>
        <a:off x="1376472" y="0"/>
        <a:ext cx="688236" cy="579120"/>
      </dsp:txXfrm>
    </dsp:sp>
    <dsp:sp modelId="{E0FBD682-DC81-46ED-A740-74CA21447BA0}">
      <dsp:nvSpPr>
        <dsp:cNvPr id="0" name=""/>
        <dsp:cNvSpPr/>
      </dsp:nvSpPr>
      <dsp:spPr>
        <a:xfrm>
          <a:off x="1032354" y="579120"/>
          <a:ext cx="1376472" cy="579120"/>
        </a:xfrm>
        <a:prstGeom prst="trapezoid">
          <a:avLst>
            <a:gd name="adj" fmla="val 59421"/>
          </a:avLst>
        </a:prstGeom>
        <a:solidFill>
          <a:srgbClr val="FFE389"/>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a:t>
          </a:r>
          <a:endParaRPr lang="en-US" sz="2800" kern="1200" dirty="0">
            <a:latin typeface="+mj-lt"/>
            <a:ea typeface="Open Sans Condensed" panose="020B0806030504020204" pitchFamily="34" charset="0"/>
            <a:cs typeface="Open Sans Condensed" panose="020B0806030504020204" pitchFamily="34" charset="0"/>
          </a:endParaRPr>
        </a:p>
      </dsp:txBody>
      <dsp:txXfrm>
        <a:off x="1273237" y="579120"/>
        <a:ext cx="894707" cy="579120"/>
      </dsp:txXfrm>
    </dsp:sp>
    <dsp:sp modelId="{45CBA07C-CDDA-4A84-9A8A-4D9AA680E3F2}">
      <dsp:nvSpPr>
        <dsp:cNvPr id="0" name=""/>
        <dsp:cNvSpPr/>
      </dsp:nvSpPr>
      <dsp:spPr>
        <a:xfrm>
          <a:off x="688236" y="1158240"/>
          <a:ext cx="2064709" cy="579120"/>
        </a:xfrm>
        <a:prstGeom prst="trapezoid">
          <a:avLst>
            <a:gd name="adj" fmla="val 59421"/>
          </a:avLst>
        </a:prstGeom>
        <a:solidFill>
          <a:srgbClr val="FFD96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a:t>
          </a:r>
          <a:endParaRPr lang="en-US" sz="2800" kern="1200" dirty="0">
            <a:latin typeface="+mj-lt"/>
            <a:ea typeface="Open Sans Condensed" panose="020B0806030504020204" pitchFamily="34" charset="0"/>
            <a:cs typeface="Open Sans Condensed" panose="020B0806030504020204" pitchFamily="34" charset="0"/>
          </a:endParaRPr>
        </a:p>
      </dsp:txBody>
      <dsp:txXfrm>
        <a:off x="1049560" y="1158240"/>
        <a:ext cx="1342060" cy="579120"/>
      </dsp:txXfrm>
    </dsp:sp>
    <dsp:sp modelId="{A6ADD763-CC05-4285-9195-4CAA4564A891}">
      <dsp:nvSpPr>
        <dsp:cNvPr id="0" name=""/>
        <dsp:cNvSpPr/>
      </dsp:nvSpPr>
      <dsp:spPr>
        <a:xfrm>
          <a:off x="344118" y="1737359"/>
          <a:ext cx="2752945" cy="579120"/>
        </a:xfrm>
        <a:prstGeom prst="trapezoid">
          <a:avLst>
            <a:gd name="adj" fmla="val 59421"/>
          </a:avLst>
        </a:prstGeom>
        <a:solidFill>
          <a:srgbClr val="FFCF37"/>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mj-lt"/>
              <a:ea typeface="Open Sans Condensed" panose="020B0806030504020204" pitchFamily="34" charset="0"/>
              <a:cs typeface="Open Sans Condensed" panose="020B0806030504020204" pitchFamily="34" charset="0"/>
            </a:rPr>
            <a:t>1,000</a:t>
          </a:r>
          <a:endParaRPr lang="en-US" sz="2800" kern="1200" dirty="0">
            <a:latin typeface="+mj-lt"/>
            <a:ea typeface="Open Sans Condensed" panose="020B0806030504020204" pitchFamily="34" charset="0"/>
            <a:cs typeface="Open Sans Condensed" panose="020B0806030504020204" pitchFamily="34" charset="0"/>
          </a:endParaRPr>
        </a:p>
      </dsp:txBody>
      <dsp:txXfrm>
        <a:off x="825883" y="1737359"/>
        <a:ext cx="1789414" cy="579120"/>
      </dsp:txXfrm>
    </dsp:sp>
    <dsp:sp modelId="{3F5290CB-FAC6-4C8D-A59E-BF8CCEDD0DFC}">
      <dsp:nvSpPr>
        <dsp:cNvPr id="0" name=""/>
        <dsp:cNvSpPr/>
      </dsp:nvSpPr>
      <dsp:spPr>
        <a:xfrm>
          <a:off x="0" y="2316480"/>
          <a:ext cx="3441182" cy="579120"/>
        </a:xfrm>
        <a:prstGeom prst="trapezoid">
          <a:avLst>
            <a:gd name="adj" fmla="val 59421"/>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latin typeface="+mj-lt"/>
              <a:ea typeface="Open Sans Condensed" panose="020B0806030504020204" pitchFamily="34" charset="0"/>
              <a:cs typeface="Open Sans Condensed" panose="020B0806030504020204" pitchFamily="34" charset="0"/>
            </a:rPr>
            <a:t>10,000</a:t>
          </a:r>
          <a:endParaRPr lang="en-US" sz="2800" b="0" kern="1200" dirty="0">
            <a:solidFill>
              <a:schemeClr val="tx1"/>
            </a:solidFill>
            <a:latin typeface="+mj-lt"/>
            <a:ea typeface="Open Sans Condensed" panose="020B0806030504020204" pitchFamily="34" charset="0"/>
            <a:cs typeface="Open Sans Condensed" panose="020B0806030504020204" pitchFamily="34" charset="0"/>
          </a:endParaRPr>
        </a:p>
      </dsp:txBody>
      <dsp:txXfrm>
        <a:off x="602206" y="2316480"/>
        <a:ext cx="2236768" cy="5791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pPr>
              <a:defRPr/>
            </a:pPr>
            <a:fld id="{A2B73505-A601-404A-B792-FCE9794CF856}" type="datetimeFigureOut">
              <a:rPr lang="en-US"/>
              <a:pPr>
                <a:defRPr/>
              </a:pPr>
              <a:t>12/11/2015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pPr>
              <a:defRPr/>
            </a:pPr>
            <a:fld id="{5D1428F7-4DD2-48DF-8F02-A873AB3A2898}" type="slidenum">
              <a:rPr lang="en-US"/>
              <a:pPr>
                <a:defRPr/>
              </a:pPr>
              <a:t>‹#›</a:t>
            </a:fld>
            <a:endParaRPr lang="en-US"/>
          </a:p>
        </p:txBody>
      </p:sp>
    </p:spTree>
    <p:extLst>
      <p:ext uri="{BB962C8B-B14F-4D97-AF65-F5344CB8AC3E}">
        <p14:creationId xmlns:p14="http://schemas.microsoft.com/office/powerpoint/2010/main" val="112175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b="0">
                <a:latin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b="0">
                <a:latin typeface="Arial" charset="0"/>
                <a:cs typeface="Arial" charset="0"/>
              </a:defRPr>
            </a:lvl1pPr>
          </a:lstStyle>
          <a:p>
            <a:pPr>
              <a:defRPr/>
            </a:pPr>
            <a:endParaRPr lang="en-US"/>
          </a:p>
        </p:txBody>
      </p:sp>
      <p:sp>
        <p:nvSpPr>
          <p:cNvPr id="167940" name="Rectangle 4"/>
          <p:cNvSpPr>
            <a:spLocks noGrp="1" noRot="1" noChangeAspect="1" noChangeArrowheads="1" noTextEdit="1"/>
          </p:cNvSpPr>
          <p:nvPr>
            <p:ph type="sldImg" idx="2"/>
          </p:nvPr>
        </p:nvSpPr>
        <p:spPr bwMode="auto">
          <a:xfrm>
            <a:off x="828675" y="692150"/>
            <a:ext cx="52927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b="0">
                <a:latin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b="0">
                <a:latin typeface="Arial" charset="0"/>
                <a:cs typeface="Arial" charset="0"/>
              </a:defRPr>
            </a:lvl1pPr>
          </a:lstStyle>
          <a:p>
            <a:pPr>
              <a:defRPr/>
            </a:pPr>
            <a:fld id="{C44968E1-1072-466F-8079-5B5BFC53D02E}" type="slidenum">
              <a:rPr lang="en-US"/>
              <a:pPr>
                <a:defRPr/>
              </a:pPr>
              <a:t>‹#›</a:t>
            </a:fld>
            <a:endParaRPr lang="en-US"/>
          </a:p>
        </p:txBody>
      </p:sp>
    </p:spTree>
    <p:extLst>
      <p:ext uri="{BB962C8B-B14F-4D97-AF65-F5344CB8AC3E}">
        <p14:creationId xmlns:p14="http://schemas.microsoft.com/office/powerpoint/2010/main" val="18444912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48" kern="1200">
        <a:solidFill>
          <a:schemeClr val="tx1"/>
        </a:solidFill>
        <a:latin typeface="Arial" charset="0"/>
        <a:ea typeface="+mn-ea"/>
        <a:cs typeface="Arial" charset="0"/>
      </a:defRPr>
    </a:lvl1pPr>
    <a:lvl2pPr marL="462363" algn="l" rtl="0" eaLnBrk="0" fontAlgn="base" hangingPunct="0">
      <a:spcBef>
        <a:spcPct val="30000"/>
      </a:spcBef>
      <a:spcAft>
        <a:spcPct val="0"/>
      </a:spcAft>
      <a:defRPr sz="1248" kern="1200">
        <a:solidFill>
          <a:schemeClr val="tx1"/>
        </a:solidFill>
        <a:latin typeface="Arial" charset="0"/>
        <a:ea typeface="+mn-ea"/>
        <a:cs typeface="Arial" charset="0"/>
      </a:defRPr>
    </a:lvl2pPr>
    <a:lvl3pPr marL="924726" algn="l" rtl="0" eaLnBrk="0" fontAlgn="base" hangingPunct="0">
      <a:spcBef>
        <a:spcPct val="30000"/>
      </a:spcBef>
      <a:spcAft>
        <a:spcPct val="0"/>
      </a:spcAft>
      <a:defRPr sz="1248" kern="1200">
        <a:solidFill>
          <a:schemeClr val="tx1"/>
        </a:solidFill>
        <a:latin typeface="Arial" charset="0"/>
        <a:ea typeface="+mn-ea"/>
        <a:cs typeface="Arial" charset="0"/>
      </a:defRPr>
    </a:lvl3pPr>
    <a:lvl4pPr marL="1387090" algn="l" rtl="0" eaLnBrk="0" fontAlgn="base" hangingPunct="0">
      <a:spcBef>
        <a:spcPct val="30000"/>
      </a:spcBef>
      <a:spcAft>
        <a:spcPct val="0"/>
      </a:spcAft>
      <a:defRPr sz="1248" kern="1200">
        <a:solidFill>
          <a:schemeClr val="tx1"/>
        </a:solidFill>
        <a:latin typeface="Arial" charset="0"/>
        <a:ea typeface="+mn-ea"/>
        <a:cs typeface="Arial" charset="0"/>
      </a:defRPr>
    </a:lvl4pPr>
    <a:lvl5pPr marL="1849453" algn="l" rtl="0" eaLnBrk="0" fontAlgn="base" hangingPunct="0">
      <a:spcBef>
        <a:spcPct val="30000"/>
      </a:spcBef>
      <a:spcAft>
        <a:spcPct val="0"/>
      </a:spcAft>
      <a:defRPr sz="1248" kern="1200">
        <a:solidFill>
          <a:schemeClr val="tx1"/>
        </a:solidFill>
        <a:latin typeface="Arial" charset="0"/>
        <a:ea typeface="+mn-ea"/>
        <a:cs typeface="Arial" charset="0"/>
      </a:defRPr>
    </a:lvl5pPr>
    <a:lvl6pPr marL="2311816" algn="l" defTabSz="924726" rtl="0" eaLnBrk="1" latinLnBrk="0" hangingPunct="1">
      <a:defRPr sz="1248" kern="1200">
        <a:solidFill>
          <a:schemeClr val="tx1"/>
        </a:solidFill>
        <a:latin typeface="+mn-lt"/>
        <a:ea typeface="+mn-ea"/>
        <a:cs typeface="+mn-cs"/>
      </a:defRPr>
    </a:lvl6pPr>
    <a:lvl7pPr marL="2774179" algn="l" defTabSz="924726" rtl="0" eaLnBrk="1" latinLnBrk="0" hangingPunct="1">
      <a:defRPr sz="1248" kern="1200">
        <a:solidFill>
          <a:schemeClr val="tx1"/>
        </a:solidFill>
        <a:latin typeface="+mn-lt"/>
        <a:ea typeface="+mn-ea"/>
        <a:cs typeface="+mn-cs"/>
      </a:defRPr>
    </a:lvl7pPr>
    <a:lvl8pPr marL="3236544" algn="l" defTabSz="924726" rtl="0" eaLnBrk="1" latinLnBrk="0" hangingPunct="1">
      <a:defRPr sz="1248" kern="1200">
        <a:solidFill>
          <a:schemeClr val="tx1"/>
        </a:solidFill>
        <a:latin typeface="+mn-lt"/>
        <a:ea typeface="+mn-ea"/>
        <a:cs typeface="+mn-cs"/>
      </a:defRPr>
    </a:lvl8pPr>
    <a:lvl9pPr marL="3698907" algn="l" defTabSz="924726" rtl="0" eaLnBrk="1" latinLnBrk="0" hangingPunct="1">
      <a:defRPr sz="12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828675" y="692150"/>
            <a:ext cx="5292725" cy="3463925"/>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Bienvenidos a la presentación de esta capacitación sobre la investigación y análisis de incidentes.</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Le agradecemos el esfuerzo que está haciendo para aprender esta información importante.</a:t>
            </a:r>
            <a:endParaRPr lang="en-US" sz="1248" kern="1200" dirty="0">
              <a:solidFill>
                <a:schemeClr val="tx1"/>
              </a:solidFill>
              <a:effectLst/>
              <a:latin typeface="Arial" charset="0"/>
              <a:ea typeface="+mn-ea"/>
              <a:cs typeface="Arial" charset="0"/>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9B1CDAD-31D0-4384-8313-8192674B1A06}"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87264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...existe la posibilidad de que ocurra una lesión grave o la muerte.</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162410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Si bien los incidentes graves casi siempre generan una cuidadosa investigación...</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11</a:t>
            </a:fld>
            <a:endParaRPr lang="en-US" altLang="en-US" smtClean="0"/>
          </a:p>
        </p:txBody>
      </p:sp>
    </p:spTree>
    <p:extLst>
      <p:ext uri="{BB962C8B-B14F-4D97-AF65-F5344CB8AC3E}">
        <p14:creationId xmlns:p14="http://schemas.microsoft.com/office/powerpoint/2010/main" val="75363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...los incidentes menores y las conductas poco seguras que se observan generalmente no se investigan...</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2472451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...y, en muchos casos, quedan sin documentarse por completo.</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13</a:t>
            </a:fld>
            <a:endParaRPr lang="en-US" altLang="en-US" smtClean="0"/>
          </a:p>
        </p:txBody>
      </p:sp>
    </p:spTree>
    <p:extLst>
      <p:ext uri="{BB962C8B-B14F-4D97-AF65-F5344CB8AC3E}">
        <p14:creationId xmlns:p14="http://schemas.microsoft.com/office/powerpoint/2010/main" val="1199879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No obstante, los cuasi accidentes y las conductas poco seguras son indicadores de los problemas subyacentes que eventualmente conducirán a un incidente grave si no se los corrige.</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14</a:t>
            </a:fld>
            <a:endParaRPr lang="en-US" altLang="en-US" smtClean="0"/>
          </a:p>
        </p:txBody>
      </p:sp>
    </p:spTree>
    <p:extLst>
      <p:ext uri="{BB962C8B-B14F-4D97-AF65-F5344CB8AC3E}">
        <p14:creationId xmlns:p14="http://schemas.microsoft.com/office/powerpoint/2010/main" val="782613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Investigue y documente siempre los cuasi accidentes y las conductas poco seguras. Abordar los problemas que revelan.... </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408881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 es fundamental para prevenir incidentes graves. Asimismo, los cuasi accidentes, al igual que los incidentes, deben notificarse de manera adecuada.</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16</a:t>
            </a:fld>
            <a:endParaRPr lang="en-US" altLang="en-US" smtClean="0"/>
          </a:p>
        </p:txBody>
      </p:sp>
    </p:spTree>
    <p:extLst>
      <p:ext uri="{BB962C8B-B14F-4D97-AF65-F5344CB8AC3E}">
        <p14:creationId xmlns:p14="http://schemas.microsoft.com/office/powerpoint/2010/main" val="30802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17</a:t>
            </a:fld>
            <a:endParaRPr lang="en-US" altLang="en-US" smtClean="0"/>
          </a:p>
        </p:txBody>
      </p:sp>
    </p:spTree>
    <p:extLst>
      <p:ext uri="{BB962C8B-B14F-4D97-AF65-F5344CB8AC3E}">
        <p14:creationId xmlns:p14="http://schemas.microsoft.com/office/powerpoint/2010/main" val="297370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18</a:t>
            </a:fld>
            <a:endParaRPr lang="en-US" altLang="en-US" smtClean="0"/>
          </a:p>
        </p:txBody>
      </p:sp>
    </p:spTree>
    <p:extLst>
      <p:ext uri="{BB962C8B-B14F-4D97-AF65-F5344CB8AC3E}">
        <p14:creationId xmlns:p14="http://schemas.microsoft.com/office/powerpoint/2010/main" val="29779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19</a:t>
            </a:fld>
            <a:endParaRPr lang="en-US" altLang="en-US" smtClean="0"/>
          </a:p>
        </p:txBody>
      </p:sp>
    </p:spTree>
    <p:extLst>
      <p:ext uri="{BB962C8B-B14F-4D97-AF65-F5344CB8AC3E}">
        <p14:creationId xmlns:p14="http://schemas.microsoft.com/office/powerpoint/2010/main" val="80835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835025" y="701675"/>
            <a:ext cx="5280025" cy="3454400"/>
          </a:xfrm>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ahoma" pitchFamily="34" charset="0"/>
              <a:cs typeface="Tahoma" pitchFamily="34" charset="0"/>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F4CE050-569C-494C-A347-53AA7ED8DDCE}" type="slidenum">
              <a:rPr lang="en-US"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2233510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a:spcAft>
                <a:spcPts val="0"/>
              </a:spcAf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20</a:t>
            </a:fld>
            <a:endParaRPr lang="en-US" altLang="en-US" smtClean="0"/>
          </a:p>
        </p:txBody>
      </p:sp>
    </p:spTree>
    <p:extLst>
      <p:ext uri="{BB962C8B-B14F-4D97-AF65-F5344CB8AC3E}">
        <p14:creationId xmlns:p14="http://schemas.microsoft.com/office/powerpoint/2010/main" val="3258859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21</a:t>
            </a:fld>
            <a:endParaRPr lang="en-US" altLang="en-US" smtClean="0"/>
          </a:p>
        </p:txBody>
      </p:sp>
    </p:spTree>
    <p:extLst>
      <p:ext uri="{BB962C8B-B14F-4D97-AF65-F5344CB8AC3E}">
        <p14:creationId xmlns:p14="http://schemas.microsoft.com/office/powerpoint/2010/main" val="3494133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22</a:t>
            </a:fld>
            <a:endParaRPr lang="en-US" altLang="en-US" smtClean="0"/>
          </a:p>
        </p:txBody>
      </p:sp>
    </p:spTree>
    <p:extLst>
      <p:ext uri="{BB962C8B-B14F-4D97-AF65-F5344CB8AC3E}">
        <p14:creationId xmlns:p14="http://schemas.microsoft.com/office/powerpoint/2010/main" val="33272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0"/>
              </a:spcAft>
              <a:buClrTx/>
              <a:buSzTx/>
              <a:buFontTx/>
              <a:buNone/>
              <a:tabLst/>
              <a:defRPr/>
            </a:pPr>
            <a:endParaRPr lang="en-US" sz="1200" b="0" dirty="0" smtClean="0">
              <a:solidFill>
                <a:schemeClr val="tx1"/>
              </a:solidFill>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23</a:t>
            </a:fld>
            <a:endParaRPr lang="en-US" altLang="en-US" smtClean="0"/>
          </a:p>
        </p:txBody>
      </p:sp>
    </p:spTree>
    <p:extLst>
      <p:ext uri="{BB962C8B-B14F-4D97-AF65-F5344CB8AC3E}">
        <p14:creationId xmlns:p14="http://schemas.microsoft.com/office/powerpoint/2010/main" val="441430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24</a:t>
            </a:fld>
            <a:endParaRPr lang="en-US" altLang="en-US" smtClean="0"/>
          </a:p>
        </p:txBody>
      </p:sp>
    </p:spTree>
    <p:extLst>
      <p:ext uri="{BB962C8B-B14F-4D97-AF65-F5344CB8AC3E}">
        <p14:creationId xmlns:p14="http://schemas.microsoft.com/office/powerpoint/2010/main" val="425834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25</a:t>
            </a:fld>
            <a:endParaRPr lang="en-US" altLang="en-US" smtClean="0"/>
          </a:p>
        </p:txBody>
      </p:sp>
    </p:spTree>
    <p:extLst>
      <p:ext uri="{BB962C8B-B14F-4D97-AF65-F5344CB8AC3E}">
        <p14:creationId xmlns:p14="http://schemas.microsoft.com/office/powerpoint/2010/main" val="1202353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26</a:t>
            </a:fld>
            <a:endParaRPr lang="en-US" altLang="en-US" smtClean="0"/>
          </a:p>
        </p:txBody>
      </p:sp>
    </p:spTree>
    <p:extLst>
      <p:ext uri="{BB962C8B-B14F-4D97-AF65-F5344CB8AC3E}">
        <p14:creationId xmlns:p14="http://schemas.microsoft.com/office/powerpoint/2010/main" val="3992613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Para descubrir las causas principales, el análisis debe centrarse en el sistema, en lugar de centrarse en la persona. </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Una investigación centrada en la </a:t>
            </a:r>
            <a:r>
              <a:rPr lang="es-419" sz="1248" kern="1200" smtClean="0">
                <a:solidFill>
                  <a:schemeClr val="tx1"/>
                </a:solidFill>
                <a:effectLst/>
                <a:latin typeface="Arial" charset="0"/>
                <a:ea typeface="+mn-ea"/>
                <a:cs typeface="Arial" charset="0"/>
              </a:rPr>
              <a:t>persona considera </a:t>
            </a:r>
            <a:r>
              <a:rPr lang="es-419" sz="1248" kern="1200" dirty="0" smtClean="0">
                <a:solidFill>
                  <a:schemeClr val="tx1"/>
                </a:solidFill>
                <a:effectLst/>
                <a:latin typeface="Arial" charset="0"/>
                <a:ea typeface="+mn-ea"/>
                <a:cs typeface="Arial" charset="0"/>
              </a:rPr>
              <a:t>que el incidente es el punto de partida del problema y de la investigación. </a:t>
            </a:r>
            <a:r>
              <a:rPr lang="es-419" sz="1248" kern="1200" smtClean="0">
                <a:solidFill>
                  <a:schemeClr val="tx1"/>
                </a:solidFill>
                <a:effectLst/>
                <a:latin typeface="Arial" charset="0"/>
                <a:ea typeface="+mn-ea"/>
                <a:cs typeface="Arial" charset="0"/>
              </a:rPr>
              <a:t>Observa la </a:t>
            </a:r>
            <a:r>
              <a:rPr lang="es-419" sz="1248" kern="1200" dirty="0" smtClean="0">
                <a:solidFill>
                  <a:schemeClr val="tx1"/>
                </a:solidFill>
                <a:effectLst/>
                <a:latin typeface="Arial" charset="0"/>
                <a:ea typeface="+mn-ea"/>
                <a:cs typeface="Arial" charset="0"/>
              </a:rPr>
              <a:t>causa directa del incidente y las repercusiones. En la mayoría de los casos, estas investigaciones generan </a:t>
            </a:r>
            <a:r>
              <a:rPr lang="es-419" sz="1248" kern="1200" smtClean="0">
                <a:solidFill>
                  <a:schemeClr val="tx1"/>
                </a:solidFill>
                <a:effectLst/>
                <a:latin typeface="Arial" charset="0"/>
                <a:ea typeface="+mn-ea"/>
                <a:cs typeface="Arial" charset="0"/>
              </a:rPr>
              <a:t>un control </a:t>
            </a:r>
            <a:r>
              <a:rPr lang="es-419" sz="1248" kern="1200" dirty="0" smtClean="0">
                <a:solidFill>
                  <a:schemeClr val="tx1"/>
                </a:solidFill>
                <a:effectLst/>
                <a:latin typeface="Arial" charset="0"/>
                <a:ea typeface="+mn-ea"/>
                <a:cs typeface="Arial" charset="0"/>
              </a:rPr>
              <a:t>de los daños, pero no mucho más.</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Por otra parte, una investigación centrada en el </a:t>
            </a:r>
            <a:r>
              <a:rPr lang="es-419" sz="1248" kern="1200" smtClean="0">
                <a:solidFill>
                  <a:schemeClr val="tx1"/>
                </a:solidFill>
                <a:effectLst/>
                <a:latin typeface="Arial" charset="0"/>
                <a:ea typeface="+mn-ea"/>
                <a:cs typeface="Arial" charset="0"/>
              </a:rPr>
              <a:t>sistema reconoce </a:t>
            </a:r>
            <a:r>
              <a:rPr lang="es-419" sz="1248" kern="1200" dirty="0" smtClean="0">
                <a:solidFill>
                  <a:schemeClr val="tx1"/>
                </a:solidFill>
                <a:effectLst/>
                <a:latin typeface="Arial" charset="0"/>
                <a:ea typeface="+mn-ea"/>
                <a:cs typeface="Arial" charset="0"/>
              </a:rPr>
              <a:t>que un incidente puede ser la consecuencia de un riesgo inherente del sistema y </a:t>
            </a:r>
            <a:r>
              <a:rPr lang="es-419" sz="1248" kern="1200" smtClean="0">
                <a:solidFill>
                  <a:schemeClr val="tx1"/>
                </a:solidFill>
                <a:effectLst/>
                <a:latin typeface="Arial" charset="0"/>
                <a:ea typeface="+mn-ea"/>
                <a:cs typeface="Arial" charset="0"/>
              </a:rPr>
              <a:t>lo observa </a:t>
            </a:r>
            <a:r>
              <a:rPr lang="es-419" sz="1248" kern="1200" dirty="0" smtClean="0">
                <a:solidFill>
                  <a:schemeClr val="tx1"/>
                </a:solidFill>
                <a:effectLst/>
                <a:latin typeface="Arial" charset="0"/>
                <a:ea typeface="+mn-ea"/>
                <a:cs typeface="Arial" charset="0"/>
              </a:rPr>
              <a:t>en su totalidad para identificar los riesgos o las fallas que, en última instancia, puedan haber conducido al incidente. El resultado es un </a:t>
            </a:r>
            <a:r>
              <a:rPr lang="es-419" sz="1248" kern="1200" smtClean="0">
                <a:solidFill>
                  <a:schemeClr val="tx1"/>
                </a:solidFill>
                <a:effectLst/>
                <a:latin typeface="Arial" charset="0"/>
                <a:ea typeface="+mn-ea"/>
                <a:cs typeface="Arial" charset="0"/>
              </a:rPr>
              <a:t>mayor control </a:t>
            </a:r>
            <a:r>
              <a:rPr lang="es-419" sz="1248" kern="1200" dirty="0" smtClean="0">
                <a:solidFill>
                  <a:schemeClr val="tx1"/>
                </a:solidFill>
                <a:effectLst/>
                <a:latin typeface="Arial" charset="0"/>
                <a:ea typeface="+mn-ea"/>
                <a:cs typeface="Arial" charset="0"/>
              </a:rPr>
              <a:t>y mejoramiento de los procesos.</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27</a:t>
            </a:fld>
            <a:endParaRPr lang="en-US" altLang="en-US" smtClean="0"/>
          </a:p>
        </p:txBody>
      </p:sp>
    </p:spTree>
    <p:extLst>
      <p:ext uri="{BB962C8B-B14F-4D97-AF65-F5344CB8AC3E}">
        <p14:creationId xmlns:p14="http://schemas.microsoft.com/office/powerpoint/2010/main" val="2453262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Por ejemplo, un trabajador de un depósito se lesionó gravemente el tobillo cuando fue golpeado por un montacargas que doblaba.</a:t>
            </a:r>
            <a:endParaRPr lang="en-US" sz="1248" kern="1200" dirty="0" smtClean="0">
              <a:solidFill>
                <a:schemeClr val="tx1"/>
              </a:solidFill>
              <a:effectLst/>
              <a:latin typeface="Arial" charset="0"/>
              <a:ea typeface="+mn-ea"/>
              <a:cs typeface="Arial" charset="0"/>
            </a:endParaRPr>
          </a:p>
          <a:p>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28</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624301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endParaRPr lang="en-US" sz="1200" kern="1200" dirty="0">
              <a:solidFill>
                <a:schemeClr val="tx1"/>
              </a:solidFill>
              <a:effectLst/>
              <a:latin typeface="Arial" charset="0"/>
              <a:ea typeface="+mn-ea"/>
              <a:cs typeface="+mn-cs"/>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29</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32694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1141" dirty="0" smtClean="0"/>
          </a:p>
        </p:txBody>
      </p:sp>
    </p:spTree>
    <p:extLst>
      <p:ext uri="{BB962C8B-B14F-4D97-AF65-F5344CB8AC3E}">
        <p14:creationId xmlns:p14="http://schemas.microsoft.com/office/powerpoint/2010/main" val="3252354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1 </a:t>
            </a:r>
            <a:r>
              <a:rPr lang="es-419" sz="1248" kern="1200" dirty="0" smtClean="0">
                <a:solidFill>
                  <a:schemeClr val="tx1"/>
                </a:solidFill>
                <a:effectLst/>
                <a:latin typeface="Arial" charset="0"/>
                <a:ea typeface="+mn-ea"/>
                <a:cs typeface="Arial" charset="0"/>
              </a:rPr>
              <a:t>Una investigación centrada en la persona comienza por observar al operador del montacargas. Plantea las siguientes preguntas: </a:t>
            </a:r>
            <a:endParaRPr lang="en-US" sz="1248" kern="1200" dirty="0" smtClean="0">
              <a:solidFill>
                <a:schemeClr val="tx1"/>
              </a:solidFill>
              <a:effectLst/>
              <a:latin typeface="Arial" charset="0"/>
              <a:ea typeface="+mn-ea"/>
              <a:cs typeface="Arial" charset="0"/>
            </a:endParaRPr>
          </a:p>
          <a:p>
            <a:r>
              <a:rPr lang="en-US" sz="1248" kern="1200" dirty="0" smtClean="0">
                <a:solidFill>
                  <a:schemeClr val="tx1"/>
                </a:solidFill>
                <a:effectLst/>
                <a:latin typeface="Arial" charset="0"/>
                <a:ea typeface="+mn-ea"/>
                <a:cs typeface="Arial" charset="0"/>
              </a:rPr>
              <a:t>2 </a:t>
            </a:r>
            <a:r>
              <a:rPr lang="es-419" sz="1248" kern="1200" dirty="0" smtClean="0">
                <a:solidFill>
                  <a:schemeClr val="tx1"/>
                </a:solidFill>
                <a:effectLst/>
                <a:latin typeface="Arial" charset="0"/>
                <a:ea typeface="+mn-ea"/>
                <a:cs typeface="Arial" charset="0"/>
              </a:rPr>
              <a:t>¿En qué falló el operador? </a:t>
            </a:r>
            <a:endParaRPr lang="en-US" sz="1248" kern="1200" dirty="0" smtClean="0">
              <a:solidFill>
                <a:schemeClr val="tx1"/>
              </a:solidFill>
              <a:effectLst/>
              <a:latin typeface="Arial" charset="0"/>
              <a:ea typeface="+mn-ea"/>
              <a:cs typeface="Arial" charset="0"/>
            </a:endParaRPr>
          </a:p>
          <a:p>
            <a:r>
              <a:rPr lang="en-US" sz="1248" kern="1200" dirty="0" smtClean="0">
                <a:solidFill>
                  <a:schemeClr val="tx1"/>
                </a:solidFill>
                <a:effectLst/>
                <a:latin typeface="Arial" charset="0"/>
                <a:ea typeface="+mn-ea"/>
                <a:cs typeface="Arial" charset="0"/>
              </a:rPr>
              <a:t>3 </a:t>
            </a:r>
            <a:r>
              <a:rPr lang="es-419" sz="1248" kern="1200" dirty="0" smtClean="0">
                <a:solidFill>
                  <a:schemeClr val="tx1"/>
                </a:solidFill>
                <a:effectLst/>
                <a:latin typeface="Arial" charset="0"/>
                <a:ea typeface="+mn-ea"/>
                <a:cs typeface="Arial" charset="0"/>
              </a:rPr>
              <a:t>¿Estaba prestando atención </a:t>
            </a:r>
            <a:endParaRPr lang="en-US" sz="1248" kern="1200" dirty="0" smtClean="0">
              <a:solidFill>
                <a:schemeClr val="tx1"/>
              </a:solidFill>
              <a:effectLst/>
              <a:latin typeface="Arial" charset="0"/>
              <a:ea typeface="+mn-ea"/>
              <a:cs typeface="Arial" charset="0"/>
            </a:endParaRPr>
          </a:p>
          <a:p>
            <a:r>
              <a:rPr lang="en-US" sz="1248" kern="1200" dirty="0" smtClean="0">
                <a:solidFill>
                  <a:schemeClr val="tx1"/>
                </a:solidFill>
                <a:effectLst/>
                <a:latin typeface="Arial" charset="0"/>
                <a:ea typeface="+mn-ea"/>
                <a:cs typeface="Arial" charset="0"/>
              </a:rPr>
              <a:t>4 </a:t>
            </a:r>
            <a:r>
              <a:rPr lang="es-419" sz="1248" kern="1200" dirty="0" smtClean="0">
                <a:solidFill>
                  <a:schemeClr val="tx1"/>
                </a:solidFill>
                <a:effectLst/>
                <a:latin typeface="Arial" charset="0"/>
                <a:ea typeface="+mn-ea"/>
                <a:cs typeface="Arial" charset="0"/>
              </a:rPr>
              <a:t>o estaba conduciendo de manera imprudente? </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La investigación también observa los resultados directos de las acciones del operador: </a:t>
            </a:r>
            <a:endParaRPr lang="en-US" sz="1248" kern="1200" dirty="0" smtClean="0">
              <a:solidFill>
                <a:schemeClr val="tx1"/>
              </a:solidFill>
              <a:effectLst/>
              <a:latin typeface="Arial" charset="0"/>
              <a:ea typeface="+mn-ea"/>
              <a:cs typeface="Arial" charset="0"/>
            </a:endParaRPr>
          </a:p>
          <a:p>
            <a:r>
              <a:rPr lang="en-US" sz="1248" kern="1200" dirty="0" smtClean="0">
                <a:solidFill>
                  <a:schemeClr val="tx1"/>
                </a:solidFill>
                <a:effectLst/>
                <a:latin typeface="Arial" charset="0"/>
                <a:ea typeface="+mn-ea"/>
                <a:cs typeface="Arial" charset="0"/>
              </a:rPr>
              <a:t>5 </a:t>
            </a:r>
            <a:r>
              <a:rPr lang="es-419" sz="1248" kern="1200" dirty="0" smtClean="0">
                <a:solidFill>
                  <a:schemeClr val="tx1"/>
                </a:solidFill>
                <a:effectLst/>
                <a:latin typeface="Arial" charset="0"/>
                <a:ea typeface="+mn-ea"/>
                <a:cs typeface="Arial" charset="0"/>
              </a:rPr>
              <a:t>¿Qué grado de gravedad presenta el daño, inclusive la lesión del trabajador del depósito y todo daño a la propiedad? </a:t>
            </a:r>
            <a:endParaRPr lang="en-US" sz="1248" kern="1200" dirty="0" smtClean="0">
              <a:solidFill>
                <a:schemeClr val="tx1"/>
              </a:solidFill>
              <a:effectLst/>
              <a:latin typeface="Arial" charset="0"/>
              <a:ea typeface="+mn-ea"/>
              <a:cs typeface="Arial" charset="0"/>
            </a:endParaRPr>
          </a:p>
          <a:p>
            <a:r>
              <a:rPr lang="en-US" sz="1248" kern="1200" dirty="0" smtClean="0">
                <a:solidFill>
                  <a:schemeClr val="tx1"/>
                </a:solidFill>
                <a:effectLst/>
                <a:latin typeface="Arial" charset="0"/>
                <a:ea typeface="+mn-ea"/>
                <a:cs typeface="Arial" charset="0"/>
              </a:rPr>
              <a:t>6 </a:t>
            </a:r>
            <a:r>
              <a:rPr lang="es-419" sz="1248" kern="1200" dirty="0" smtClean="0">
                <a:solidFill>
                  <a:schemeClr val="tx1"/>
                </a:solidFill>
                <a:effectLst/>
                <a:latin typeface="Arial" charset="0"/>
                <a:ea typeface="+mn-ea"/>
                <a:cs typeface="Arial" charset="0"/>
              </a:rPr>
              <a:t>¿Cuáles son las implicaciones financieras de las reparaciones o los reclamos?</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30</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607336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La investigación se centra en el operador del montacargas, culpándolo rápidamente.</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31</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049475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El resultado final probablemente sea una capacitación adicional o la aplicación de medidas disciplinarias, que pueden ser injustificadas para el operador del montacargas. No se analizará el sistema para detectar cambios necesarios.  </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32</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266436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Recuerde que el objetivo de la investigación de incidentes no debe ser culpar a alguien o algo, sino determinar la verdadera causa del incidente y realizar los cambios que reduzcan las probabilidades de que ocurran incidentes similares en el futuro.</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33</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825973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Cuando el foco se centra en todo el sistema, se considera que el incidente es el resultado posible de fallas en los procesos, los riesgos inherentes del sistema u otras variantes.</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34</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243563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Examinar todo el sistema hace que determinar la verdadera causa del incidente sea más fácil que lo que sería posible con sólo observar los efectos; es decir, el incidente en sí y las repercusiones que tengan que ver con daños, responsabilidad y culpa.</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35</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524125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Volviendo al ejemplo del operador del montacargas, una investigación centrada en el sistema conduce a un resultado diferente.  </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36</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759486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dirty="0" smtClean="0">
                <a:solidFill>
                  <a:schemeClr val="tx1"/>
                </a:solidFill>
                <a:effectLst/>
                <a:latin typeface="Arial" charset="0"/>
                <a:ea typeface="+mn-ea"/>
                <a:cs typeface="Arial" charset="0"/>
              </a:rPr>
              <a:t>1 </a:t>
            </a:r>
            <a:r>
              <a:rPr lang="es-419" sz="1248" kern="1200" dirty="0" smtClean="0">
                <a:solidFill>
                  <a:schemeClr val="tx1"/>
                </a:solidFill>
                <a:effectLst/>
                <a:latin typeface="Arial" charset="0"/>
                <a:ea typeface="+mn-ea"/>
                <a:cs typeface="Arial" charset="0"/>
              </a:rPr>
              <a:t>Una investigación centrada en el sistema observa todos los factores que puedan haber contribuido al incidente; por ejemplo, si se implementaron medidas de precaución adecuadas.</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En este caso, la investigación plantea las siguientes preguntas:</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n-US" sz="1248" kern="1200" dirty="0" smtClean="0">
                <a:solidFill>
                  <a:schemeClr val="tx1"/>
                </a:solidFill>
                <a:effectLst/>
                <a:latin typeface="Arial" charset="0"/>
                <a:ea typeface="+mn-ea"/>
                <a:cs typeface="Arial" charset="0"/>
              </a:rPr>
              <a:t>2 </a:t>
            </a:r>
            <a:r>
              <a:rPr lang="es-419" sz="1248" kern="1200" dirty="0" smtClean="0">
                <a:solidFill>
                  <a:schemeClr val="tx1"/>
                </a:solidFill>
                <a:effectLst/>
                <a:latin typeface="Arial" charset="0"/>
                <a:ea typeface="+mn-ea"/>
                <a:cs typeface="Arial" charset="0"/>
              </a:rPr>
              <a:t>¿Estaba usando el trabajador lesionado prendas de alta visibilidad?</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n-US" sz="1248" kern="1200" dirty="0" smtClean="0">
                <a:solidFill>
                  <a:schemeClr val="tx1"/>
                </a:solidFill>
                <a:effectLst/>
                <a:latin typeface="Arial" charset="0"/>
                <a:ea typeface="+mn-ea"/>
                <a:cs typeface="Arial" charset="0"/>
              </a:rPr>
              <a:t>3</a:t>
            </a:r>
            <a:r>
              <a:rPr lang="en-US" sz="1248" kern="1200" baseline="0" dirty="0" smtClean="0">
                <a:solidFill>
                  <a:schemeClr val="tx1"/>
                </a:solidFill>
                <a:effectLst/>
                <a:latin typeface="Arial" charset="0"/>
                <a:ea typeface="+mn-ea"/>
                <a:cs typeface="Arial" charset="0"/>
              </a:rPr>
              <a:t> </a:t>
            </a:r>
            <a:r>
              <a:rPr lang="es-419" sz="1248" kern="1200" dirty="0" smtClean="0">
                <a:solidFill>
                  <a:schemeClr val="tx1"/>
                </a:solidFill>
                <a:effectLst/>
                <a:latin typeface="Arial" charset="0"/>
                <a:ea typeface="+mn-ea"/>
                <a:cs typeface="Arial" charset="0"/>
              </a:rPr>
              <a:t>¿Se establecieron y comunicaron restricciones adecuadas relativas a la carga y la altura del montacargas?</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n-US" sz="1248" kern="1200" dirty="0" smtClean="0">
                <a:solidFill>
                  <a:schemeClr val="tx1"/>
                </a:solidFill>
                <a:effectLst/>
                <a:latin typeface="Arial" charset="0"/>
                <a:ea typeface="+mn-ea"/>
                <a:cs typeface="Arial" charset="0"/>
              </a:rPr>
              <a:t>4</a:t>
            </a:r>
            <a:r>
              <a:rPr lang="en-US" sz="1248" kern="1200" baseline="0" dirty="0" smtClean="0">
                <a:solidFill>
                  <a:schemeClr val="tx1"/>
                </a:solidFill>
                <a:effectLst/>
                <a:latin typeface="Arial" charset="0"/>
                <a:ea typeface="+mn-ea"/>
                <a:cs typeface="Arial" charset="0"/>
              </a:rPr>
              <a:t> </a:t>
            </a:r>
            <a:r>
              <a:rPr lang="es-419" sz="1248" kern="1200" dirty="0" smtClean="0">
                <a:solidFill>
                  <a:schemeClr val="tx1"/>
                </a:solidFill>
                <a:effectLst/>
                <a:latin typeface="Arial" charset="0"/>
                <a:ea typeface="+mn-ea"/>
                <a:cs typeface="Arial" charset="0"/>
              </a:rPr>
              <a:t>¿Están definidas y separadas claramente las zonas para conducir y caminar?</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n-US" sz="1248" kern="1200" dirty="0" smtClean="0">
                <a:solidFill>
                  <a:schemeClr val="tx1"/>
                </a:solidFill>
                <a:effectLst/>
                <a:latin typeface="Arial" charset="0"/>
                <a:ea typeface="+mn-ea"/>
                <a:cs typeface="Arial" charset="0"/>
              </a:rPr>
              <a:t>5 </a:t>
            </a:r>
            <a:r>
              <a:rPr lang="es-419" sz="1248" kern="1200" dirty="0" smtClean="0">
                <a:solidFill>
                  <a:schemeClr val="tx1"/>
                </a:solidFill>
                <a:effectLst/>
                <a:latin typeface="Arial" charset="0"/>
                <a:ea typeface="+mn-ea"/>
                <a:cs typeface="Arial" charset="0"/>
              </a:rPr>
              <a:t>¿Se han implementado controles adicionales del tráfico, como señales y espejos, para ayudar a maniobrar al operador del montacargas?</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37</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1311477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Estas preguntas pueden revelar debilidades en el sistema que, si son abordadas...</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38</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3451757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…ayudan a garantizar que no vuelva a ocurrir el incidente. </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39</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17434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a:t>
            </a:fld>
            <a:endParaRPr lang="en-US" altLang="en-US" smtClean="0"/>
          </a:p>
        </p:txBody>
      </p:sp>
    </p:spTree>
    <p:extLst>
      <p:ext uri="{BB962C8B-B14F-4D97-AF65-F5344CB8AC3E}">
        <p14:creationId xmlns:p14="http://schemas.microsoft.com/office/powerpoint/2010/main" val="2763885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s-419" sz="1248" kern="1200" dirty="0" smtClean="0">
                <a:solidFill>
                  <a:schemeClr val="tx1"/>
                </a:solidFill>
                <a:effectLst/>
                <a:latin typeface="Arial" charset="0"/>
                <a:ea typeface="+mn-ea"/>
                <a:cs typeface="Arial" charset="0"/>
              </a:rPr>
              <a:t>El enfoque de la investigación centrada en el sistema es especialmente importante cuando se analizan incidentes menores y conductas o condiciones potencialmente poco seguras. Cuando se mejora el sistema para eliminar estos peligros menores…</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40</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726634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841375" y="696913"/>
            <a:ext cx="5327650" cy="3486150"/>
          </a:xfrm>
          <a:ln/>
        </p:spPr>
      </p:sp>
      <p:sp>
        <p:nvSpPr>
          <p:cNvPr id="59395" name="Notes Placeholder 2"/>
          <p:cNvSpPr>
            <a:spLocks noGrp="1"/>
          </p:cNvSpPr>
          <p:nvPr>
            <p:ph type="body" idx="1"/>
          </p:nvPr>
        </p:nvSpPr>
        <p:spPr>
          <a:noFill/>
        </p:spPr>
        <p:txBody>
          <a:bodyPr/>
          <a:lstStyle/>
          <a:p>
            <a:r>
              <a:rPr lang="en-US" sz="1248" kern="1200" smtClean="0">
                <a:solidFill>
                  <a:schemeClr val="tx1"/>
                </a:solidFill>
                <a:effectLst/>
                <a:latin typeface="Arial" charset="0"/>
                <a:ea typeface="+mn-ea"/>
                <a:cs typeface="Arial" charset="0"/>
              </a:rPr>
              <a:t>...</a:t>
            </a:r>
            <a:r>
              <a:rPr lang="es-419" sz="1248" kern="1200" smtClean="0">
                <a:solidFill>
                  <a:schemeClr val="tx1"/>
                </a:solidFill>
                <a:effectLst/>
                <a:latin typeface="Arial" charset="0"/>
                <a:ea typeface="+mn-ea"/>
                <a:cs typeface="Arial" charset="0"/>
              </a:rPr>
              <a:t>el </a:t>
            </a:r>
            <a:r>
              <a:rPr lang="es-419" sz="1248" kern="1200" dirty="0" smtClean="0">
                <a:solidFill>
                  <a:schemeClr val="tx1"/>
                </a:solidFill>
                <a:effectLst/>
                <a:latin typeface="Arial" charset="0"/>
                <a:ea typeface="+mn-ea"/>
                <a:cs typeface="Arial" charset="0"/>
              </a:rPr>
              <a:t>sistema más seguro ayuda a prevenir lesiones más graves o costosas en el futuro. </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	</a:t>
            </a:r>
            <a:endParaRPr lang="en-US" sz="1248" kern="1200" dirty="0" smtClean="0">
              <a:solidFill>
                <a:schemeClr val="tx1"/>
              </a:solidFill>
              <a:effectLst/>
              <a:latin typeface="Arial" charset="0"/>
              <a:ea typeface="+mn-ea"/>
              <a:cs typeface="Arial" charset="0"/>
            </a:endParaRPr>
          </a:p>
          <a:p>
            <a:r>
              <a:rPr lang="es-419" sz="1248" kern="1200" dirty="0" smtClean="0">
                <a:solidFill>
                  <a:schemeClr val="tx1"/>
                </a:solidFill>
                <a:effectLst/>
                <a:latin typeface="Arial" charset="0"/>
                <a:ea typeface="+mn-ea"/>
                <a:cs typeface="Arial" charset="0"/>
              </a:rPr>
              <a:t>Si bien las investigaciones centradas en la persona son más fáciles de llevar a cabo, </a:t>
            </a:r>
            <a:r>
              <a:rPr lang="es-AR" sz="1248" kern="1200" dirty="0" smtClean="0">
                <a:solidFill>
                  <a:schemeClr val="tx1"/>
                </a:solidFill>
                <a:effectLst/>
                <a:latin typeface="Arial" charset="0"/>
                <a:ea typeface="+mn-ea"/>
                <a:cs typeface="Arial" charset="0"/>
              </a:rPr>
              <a:t>éstas </a:t>
            </a:r>
            <a:r>
              <a:rPr lang="es-419" sz="1248" kern="1200" dirty="0" smtClean="0">
                <a:solidFill>
                  <a:schemeClr val="tx1"/>
                </a:solidFill>
                <a:effectLst/>
                <a:latin typeface="Arial" charset="0"/>
                <a:ea typeface="+mn-ea"/>
                <a:cs typeface="Arial" charset="0"/>
              </a:rPr>
              <a:t>no contribuyen demasiado en la elaboración de un sistema más seguro. </a:t>
            </a:r>
            <a:endParaRPr lang="en-US" sz="1248" kern="1200" dirty="0">
              <a:solidFill>
                <a:schemeClr val="tx1"/>
              </a:solidFill>
              <a:effectLst/>
              <a:latin typeface="Arial" charset="0"/>
              <a:ea typeface="+mn-ea"/>
              <a:cs typeface="Arial" charset="0"/>
            </a:endParaRPr>
          </a:p>
        </p:txBody>
      </p:sp>
      <p:sp>
        <p:nvSpPr>
          <p:cNvPr id="59397" name="Date Placeholder 4"/>
          <p:cNvSpPr>
            <a:spLocks noGrp="1"/>
          </p:cNvSpPr>
          <p:nvPr>
            <p:ph type="dt" sz="quarter" idx="1"/>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1769">
              <a:defRPr sz="1900">
                <a:solidFill>
                  <a:srgbClr val="000000"/>
                </a:solidFill>
                <a:latin typeface="Arial" pitchFamily="34" charset="0"/>
                <a:cs typeface="Arial" pitchFamily="34" charset="0"/>
              </a:defRPr>
            </a:lvl1pPr>
            <a:lvl2pPr marL="716040" indent="-275400" defTabSz="931769">
              <a:defRPr sz="1900">
                <a:solidFill>
                  <a:srgbClr val="000000"/>
                </a:solidFill>
                <a:latin typeface="Arial" pitchFamily="34" charset="0"/>
                <a:cs typeface="Arial" pitchFamily="34" charset="0"/>
              </a:defRPr>
            </a:lvl2pPr>
            <a:lvl3pPr marL="1101600" indent="-220321" defTabSz="931769">
              <a:defRPr sz="1900">
                <a:solidFill>
                  <a:srgbClr val="000000"/>
                </a:solidFill>
                <a:latin typeface="Arial" pitchFamily="34" charset="0"/>
                <a:cs typeface="Arial" pitchFamily="34" charset="0"/>
              </a:defRPr>
            </a:lvl3pPr>
            <a:lvl4pPr marL="1542239" indent="-220321" defTabSz="931769">
              <a:defRPr sz="1900">
                <a:solidFill>
                  <a:srgbClr val="000000"/>
                </a:solidFill>
                <a:latin typeface="Arial" pitchFamily="34" charset="0"/>
                <a:cs typeface="Arial" pitchFamily="34" charset="0"/>
              </a:defRPr>
            </a:lvl4pPr>
            <a:lvl5pPr marL="1982879" indent="-220321" defTabSz="931769">
              <a:defRPr sz="1900">
                <a:solidFill>
                  <a:srgbClr val="000000"/>
                </a:solidFill>
                <a:latin typeface="Arial" pitchFamily="34" charset="0"/>
                <a:cs typeface="Arial" pitchFamily="34" charset="0"/>
              </a:defRPr>
            </a:lvl5pPr>
            <a:lvl6pPr marL="242351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6415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04799"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45438" indent="-220321" algn="ctr" defTabSz="931769"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41</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Risk Control Services - Liberty Mutual Insurance Company</a:t>
            </a:r>
            <a:endParaRPr lang="en-US" dirty="0">
              <a:solidFill>
                <a:schemeClr val="tx1"/>
              </a:solidFill>
            </a:endParaRPr>
          </a:p>
        </p:txBody>
      </p:sp>
    </p:spTree>
    <p:extLst>
      <p:ext uri="{BB962C8B-B14F-4D97-AF65-F5344CB8AC3E}">
        <p14:creationId xmlns:p14="http://schemas.microsoft.com/office/powerpoint/2010/main" val="293848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endParaRPr lang="en-US" b="0" baseline="0" dirty="0" smtClean="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42</a:t>
            </a:fld>
            <a:endParaRPr lang="en-US" altLang="en-US" smtClean="0"/>
          </a:p>
        </p:txBody>
      </p:sp>
    </p:spTree>
    <p:extLst>
      <p:ext uri="{BB962C8B-B14F-4D97-AF65-F5344CB8AC3E}">
        <p14:creationId xmlns:p14="http://schemas.microsoft.com/office/powerpoint/2010/main" val="3041048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43</a:t>
            </a:fld>
            <a:endParaRPr lang="en-US" altLang="en-US" smtClean="0"/>
          </a:p>
        </p:txBody>
      </p:sp>
    </p:spTree>
    <p:extLst>
      <p:ext uri="{BB962C8B-B14F-4D97-AF65-F5344CB8AC3E}">
        <p14:creationId xmlns:p14="http://schemas.microsoft.com/office/powerpoint/2010/main" val="689381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44</a:t>
            </a:fld>
            <a:endParaRPr lang="en-US" altLang="en-US" smtClean="0"/>
          </a:p>
        </p:txBody>
      </p:sp>
    </p:spTree>
    <p:extLst>
      <p:ext uri="{BB962C8B-B14F-4D97-AF65-F5344CB8AC3E}">
        <p14:creationId xmlns:p14="http://schemas.microsoft.com/office/powerpoint/2010/main" val="1459656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45</a:t>
            </a:fld>
            <a:endParaRPr lang="en-US" altLang="en-US" smtClean="0"/>
          </a:p>
        </p:txBody>
      </p:sp>
    </p:spTree>
    <p:extLst>
      <p:ext uri="{BB962C8B-B14F-4D97-AF65-F5344CB8AC3E}">
        <p14:creationId xmlns:p14="http://schemas.microsoft.com/office/powerpoint/2010/main" val="2999161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46</a:t>
            </a:fld>
            <a:endParaRPr lang="en-US" altLang="en-US" smtClean="0"/>
          </a:p>
        </p:txBody>
      </p:sp>
    </p:spTree>
    <p:extLst>
      <p:ext uri="{BB962C8B-B14F-4D97-AF65-F5344CB8AC3E}">
        <p14:creationId xmlns:p14="http://schemas.microsoft.com/office/powerpoint/2010/main" val="585271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47</a:t>
            </a:fld>
            <a:endParaRPr lang="en-US" altLang="en-US" smtClean="0"/>
          </a:p>
        </p:txBody>
      </p:sp>
    </p:spTree>
    <p:extLst>
      <p:ext uri="{BB962C8B-B14F-4D97-AF65-F5344CB8AC3E}">
        <p14:creationId xmlns:p14="http://schemas.microsoft.com/office/powerpoint/2010/main" val="2851122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48</a:t>
            </a:fld>
            <a:endParaRPr lang="en-US" altLang="en-US" smtClean="0"/>
          </a:p>
        </p:txBody>
      </p:sp>
    </p:spTree>
    <p:extLst>
      <p:ext uri="{BB962C8B-B14F-4D97-AF65-F5344CB8AC3E}">
        <p14:creationId xmlns:p14="http://schemas.microsoft.com/office/powerpoint/2010/main" val="19200694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49</a:t>
            </a:fld>
            <a:endParaRPr lang="en-US" altLang="en-US" smtClean="0"/>
          </a:p>
        </p:txBody>
      </p:sp>
    </p:spTree>
    <p:extLst>
      <p:ext uri="{BB962C8B-B14F-4D97-AF65-F5344CB8AC3E}">
        <p14:creationId xmlns:p14="http://schemas.microsoft.com/office/powerpoint/2010/main" val="373346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marL="0" indent="0">
              <a:buNone/>
            </a:pPr>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1054600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50</a:t>
            </a:fld>
            <a:endParaRPr lang="en-US" altLang="en-US" smtClean="0"/>
          </a:p>
        </p:txBody>
      </p:sp>
    </p:spTree>
    <p:extLst>
      <p:ext uri="{BB962C8B-B14F-4D97-AF65-F5344CB8AC3E}">
        <p14:creationId xmlns:p14="http://schemas.microsoft.com/office/powerpoint/2010/main" val="3549214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51</a:t>
            </a:fld>
            <a:endParaRPr lang="en-US" altLang="en-US" smtClean="0"/>
          </a:p>
        </p:txBody>
      </p:sp>
    </p:spTree>
    <p:extLst>
      <p:ext uri="{BB962C8B-B14F-4D97-AF65-F5344CB8AC3E}">
        <p14:creationId xmlns:p14="http://schemas.microsoft.com/office/powerpoint/2010/main" val="13370398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600"/>
              </a:spcBef>
              <a:spcAft>
                <a:spcPts val="600"/>
              </a:spcAft>
              <a:buClrTx/>
              <a:buSzTx/>
              <a:buFontTx/>
              <a:buNone/>
              <a:tabLst/>
              <a:defRPr/>
            </a:pPr>
            <a:endParaRPr lang="en-US" sz="1200" dirty="0" smtClean="0">
              <a:solidFill>
                <a:schemeClr val="tx1"/>
              </a:solidFill>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52</a:t>
            </a:fld>
            <a:endParaRPr lang="en-US" altLang="en-US" smtClean="0"/>
          </a:p>
        </p:txBody>
      </p:sp>
    </p:spTree>
    <p:extLst>
      <p:ext uri="{BB962C8B-B14F-4D97-AF65-F5344CB8AC3E}">
        <p14:creationId xmlns:p14="http://schemas.microsoft.com/office/powerpoint/2010/main" val="67262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400" dirty="0" smtClean="0">
              <a:latin typeface="Arial" panose="020B0604020202020204" pitchFamily="34" charset="0"/>
              <a:cs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6</a:t>
            </a:fld>
            <a:endParaRPr lang="en-US" altLang="en-US" smtClean="0"/>
          </a:p>
        </p:txBody>
      </p:sp>
    </p:spTree>
    <p:extLst>
      <p:ext uri="{BB962C8B-B14F-4D97-AF65-F5344CB8AC3E}">
        <p14:creationId xmlns:p14="http://schemas.microsoft.com/office/powerpoint/2010/main" val="160238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828675" y="692150"/>
            <a:ext cx="5292725" cy="3463925"/>
          </a:xfrm>
          <a:ln/>
        </p:spPr>
      </p:sp>
      <p:sp>
        <p:nvSpPr>
          <p:cNvPr id="3" name="Notes Placeholder 2"/>
          <p:cNvSpPr>
            <a:spLocks noGrp="1"/>
          </p:cNvSpPr>
          <p:nvPr>
            <p:ph type="body" idx="1"/>
          </p:nvPr>
        </p:nvSpPr>
        <p:spPr/>
        <p:txBody>
          <a:bodyPr/>
          <a:lstStyle/>
          <a:p>
            <a:pPr>
              <a:spcAft>
                <a:spcPts val="0"/>
              </a:spcAf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7</a:t>
            </a:fld>
            <a:endParaRPr lang="en-US" altLang="en-US" smtClean="0"/>
          </a:p>
        </p:txBody>
      </p:sp>
    </p:spTree>
    <p:extLst>
      <p:ext uri="{BB962C8B-B14F-4D97-AF65-F5344CB8AC3E}">
        <p14:creationId xmlns:p14="http://schemas.microsoft.com/office/powerpoint/2010/main" val="333079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La pirámide de seguridad compara la frecuencia de los distintos tipos de incidentes, que varían de conductas poco seguras y condiciones potencialmente peligrosas a incidentes que provocan lesiones graves o muertes.</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356990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828675" y="692150"/>
            <a:ext cx="5292725" cy="3463925"/>
          </a:xfrm>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419" sz="1248" kern="1200" dirty="0" smtClean="0">
                <a:solidFill>
                  <a:schemeClr val="tx1"/>
                </a:solidFill>
                <a:effectLst/>
                <a:latin typeface="Arial" charset="0"/>
                <a:ea typeface="+mn-ea"/>
                <a:cs typeface="Arial" charset="0"/>
              </a:rPr>
              <a:t>Los incidentes menos graves ocurren con más frecuencia. Por cada diez mil conductas poco seguras o peligros que se observan…</a:t>
            </a:r>
            <a:endParaRPr lang="en-US" sz="1248" kern="1200" dirty="0">
              <a:solidFill>
                <a:schemeClr val="tx1"/>
              </a:solidFill>
              <a:effectLst/>
              <a:latin typeface="Arial" charset="0"/>
              <a:ea typeface="+mn-ea"/>
              <a:cs typeface="Arial"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3275B7A0-B806-4C00-BBA4-7A6FFE554829}" type="slidenum">
              <a:rPr lang="en-US" altLang="en-US" smtClean="0"/>
              <a:pPr eaLnBrk="1" hangingPunct="1">
                <a:spcBef>
                  <a:spcPct val="0"/>
                </a:spcBef>
              </a:pPr>
              <a:t>9</a:t>
            </a:fld>
            <a:endParaRPr lang="en-US" altLang="en-US" smtClean="0"/>
          </a:p>
        </p:txBody>
      </p:sp>
    </p:spTree>
    <p:extLst>
      <p:ext uri="{BB962C8B-B14F-4D97-AF65-F5344CB8AC3E}">
        <p14:creationId xmlns:p14="http://schemas.microsoft.com/office/powerpoint/2010/main" val="199906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9310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122">
          <p15:clr>
            <a:srgbClr val="FBAE40"/>
          </p15:clr>
        </p15:guide>
        <p15:guide id="2" pos="4042">
          <p15:clr>
            <a:srgbClr val="FBAE40"/>
          </p15:clr>
        </p15:guide>
        <p15:guide id="3" pos="2074">
          <p15:clr>
            <a:srgbClr val="FBAE40"/>
          </p15:clr>
        </p15:guide>
        <p15:guide id="4" pos="2170">
          <p15:clr>
            <a:srgbClr val="FBAE40"/>
          </p15:clr>
        </p15:guide>
        <p15:guide id="5" pos="3994">
          <p15:clr>
            <a:srgbClr val="FBAE40"/>
          </p15:clr>
        </p15:guide>
        <p15:guide id="6" pos="409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4319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1690">
          <p15:clr>
            <a:srgbClr val="FBAE40"/>
          </p15:clr>
        </p15:guide>
        <p15:guide id="5" pos="4570">
          <p15:clr>
            <a:srgbClr val="FBAE40"/>
          </p15:clr>
        </p15:guide>
        <p15:guide id="6" pos="1594">
          <p15:clr>
            <a:srgbClr val="FBAE40"/>
          </p15:clr>
        </p15:guide>
        <p15:guide id="7" pos="4474">
          <p15:clr>
            <a:srgbClr val="FBAE40"/>
          </p15:clr>
        </p15:guide>
        <p15:guide id="8" pos="3130">
          <p15:clr>
            <a:srgbClr val="FBAE40"/>
          </p15:clr>
        </p15:guide>
        <p15:guide id="9" pos="30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9188" y="256330"/>
            <a:ext cx="8805387" cy="1066800"/>
          </a:xfrm>
          <a:prstGeom prst="rect">
            <a:avLst/>
          </a:prstGeom>
        </p:spPr>
        <p:txBody>
          <a:bodyPr lIns="81510" tIns="40755" rIns="81510" bIns="40755"/>
          <a:lstStyle/>
          <a:p>
            <a:r>
              <a:rPr lang="en-US" smtClean="0"/>
              <a:t>Click to edit Master title style</a:t>
            </a:r>
            <a:endParaRPr lang="en-US"/>
          </a:p>
        </p:txBody>
      </p:sp>
      <p:sp>
        <p:nvSpPr>
          <p:cNvPr id="3" name="Content Placeholder 2"/>
          <p:cNvSpPr>
            <a:spLocks noGrp="1"/>
          </p:cNvSpPr>
          <p:nvPr>
            <p:ph idx="1"/>
          </p:nvPr>
        </p:nvSpPr>
        <p:spPr>
          <a:xfrm>
            <a:off x="489188" y="1493521"/>
            <a:ext cx="8805387" cy="4224232"/>
          </a:xfrm>
          <a:prstGeom prst="rect">
            <a:avLst/>
          </a:prstGeom>
        </p:spPr>
        <p:txBody>
          <a:bodyPr lIns="81510" tIns="40755" rIns="81510" bIns="4075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8374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9188" y="256330"/>
            <a:ext cx="8805387" cy="1066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9188" y="1432773"/>
            <a:ext cx="4322861" cy="597112"/>
          </a:xfrm>
          <a:prstGeom prst="rect">
            <a:avLst/>
          </a:prstGeom>
        </p:spPr>
        <p:txBody>
          <a:bodyPr anchor="b"/>
          <a:lstStyle>
            <a:lvl1pPr marL="0" indent="0">
              <a:buNone/>
              <a:defRPr sz="2382" b="1"/>
            </a:lvl1pPr>
            <a:lvl2pPr marL="462363" indent="0">
              <a:buNone/>
              <a:defRPr sz="2042" b="1"/>
            </a:lvl2pPr>
            <a:lvl3pPr marL="924726" indent="0">
              <a:buNone/>
              <a:defRPr sz="1815" b="1"/>
            </a:lvl3pPr>
            <a:lvl4pPr marL="1387090" indent="0">
              <a:buNone/>
              <a:defRPr sz="1588" b="1"/>
            </a:lvl4pPr>
            <a:lvl5pPr marL="1849453" indent="0">
              <a:buNone/>
              <a:defRPr sz="1588" b="1"/>
            </a:lvl5pPr>
            <a:lvl6pPr marL="2311816" indent="0">
              <a:buNone/>
              <a:defRPr sz="1588" b="1"/>
            </a:lvl6pPr>
            <a:lvl7pPr marL="2774179" indent="0">
              <a:buNone/>
              <a:defRPr sz="1588" b="1"/>
            </a:lvl7pPr>
            <a:lvl8pPr marL="3236544" indent="0">
              <a:buNone/>
              <a:defRPr sz="1588" b="1"/>
            </a:lvl8pPr>
            <a:lvl9pPr marL="3698907" indent="0">
              <a:buNone/>
              <a:defRPr sz="1588" b="1"/>
            </a:lvl9pPr>
          </a:lstStyle>
          <a:p>
            <a:pPr lvl="0"/>
            <a:r>
              <a:rPr lang="en-US" smtClean="0"/>
              <a:t>Click to edit Master text styles</a:t>
            </a:r>
          </a:p>
        </p:txBody>
      </p:sp>
      <p:sp>
        <p:nvSpPr>
          <p:cNvPr id="4" name="Content Placeholder 3"/>
          <p:cNvSpPr>
            <a:spLocks noGrp="1"/>
          </p:cNvSpPr>
          <p:nvPr>
            <p:ph sz="half" idx="2"/>
          </p:nvPr>
        </p:nvSpPr>
        <p:spPr>
          <a:xfrm>
            <a:off x="489188" y="2029883"/>
            <a:ext cx="4322861" cy="2813040"/>
          </a:xfrm>
          <a:prstGeom prst="rect">
            <a:avLst/>
          </a:prstGeom>
        </p:spPr>
        <p:txBody>
          <a:bodyPr/>
          <a:lstStyle>
            <a:lvl1pPr>
              <a:defRPr sz="2382"/>
            </a:lvl1pPr>
            <a:lvl2pPr>
              <a:defRPr sz="2042"/>
            </a:lvl2pPr>
            <a:lvl3pPr>
              <a:defRPr sz="181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70016" y="1432773"/>
            <a:ext cx="4324559" cy="597112"/>
          </a:xfrm>
          <a:prstGeom prst="rect">
            <a:avLst/>
          </a:prstGeom>
        </p:spPr>
        <p:txBody>
          <a:bodyPr anchor="b"/>
          <a:lstStyle>
            <a:lvl1pPr marL="0" indent="0">
              <a:buNone/>
              <a:defRPr sz="2382" b="1"/>
            </a:lvl1pPr>
            <a:lvl2pPr marL="462363" indent="0">
              <a:buNone/>
              <a:defRPr sz="2042" b="1"/>
            </a:lvl2pPr>
            <a:lvl3pPr marL="924726" indent="0">
              <a:buNone/>
              <a:defRPr sz="1815" b="1"/>
            </a:lvl3pPr>
            <a:lvl4pPr marL="1387090" indent="0">
              <a:buNone/>
              <a:defRPr sz="1588" b="1"/>
            </a:lvl4pPr>
            <a:lvl5pPr marL="1849453" indent="0">
              <a:buNone/>
              <a:defRPr sz="1588" b="1"/>
            </a:lvl5pPr>
            <a:lvl6pPr marL="2311816" indent="0">
              <a:buNone/>
              <a:defRPr sz="1588" b="1"/>
            </a:lvl6pPr>
            <a:lvl7pPr marL="2774179" indent="0">
              <a:buNone/>
              <a:defRPr sz="1588" b="1"/>
            </a:lvl7pPr>
            <a:lvl8pPr marL="3236544" indent="0">
              <a:buNone/>
              <a:defRPr sz="1588" b="1"/>
            </a:lvl8pPr>
            <a:lvl9pPr marL="3698907" indent="0">
              <a:buNone/>
              <a:defRPr sz="1588" b="1"/>
            </a:lvl9pPr>
          </a:lstStyle>
          <a:p>
            <a:pPr lvl="0"/>
            <a:r>
              <a:rPr lang="en-US" smtClean="0"/>
              <a:t>Click to edit Master text styles</a:t>
            </a:r>
          </a:p>
        </p:txBody>
      </p:sp>
      <p:sp>
        <p:nvSpPr>
          <p:cNvPr id="6" name="Content Placeholder 5"/>
          <p:cNvSpPr>
            <a:spLocks noGrp="1"/>
          </p:cNvSpPr>
          <p:nvPr>
            <p:ph sz="quarter" idx="4"/>
          </p:nvPr>
        </p:nvSpPr>
        <p:spPr>
          <a:xfrm>
            <a:off x="4970016" y="2029883"/>
            <a:ext cx="4324559" cy="2726592"/>
          </a:xfrm>
          <a:prstGeom prst="rect">
            <a:avLst/>
          </a:prstGeom>
        </p:spPr>
        <p:txBody>
          <a:bodyPr/>
          <a:lstStyle>
            <a:lvl1pPr>
              <a:defRPr sz="2382"/>
            </a:lvl1pPr>
            <a:lvl2pPr>
              <a:defRPr sz="2042"/>
            </a:lvl2pPr>
            <a:lvl3pPr>
              <a:defRPr sz="181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3249247" y="5102269"/>
            <a:ext cx="3098192" cy="228177"/>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873625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4" y="5857875"/>
            <a:ext cx="9782175" cy="542925"/>
          </a:xfrm>
          <a:prstGeom prst="rect">
            <a:avLst/>
          </a:prstGeom>
        </p:spPr>
      </p:pic>
    </p:spTree>
    <p:extLst>
      <p:ext uri="{BB962C8B-B14F-4D97-AF65-F5344CB8AC3E}">
        <p14:creationId xmlns:p14="http://schemas.microsoft.com/office/powerpoint/2010/main" val="651668355"/>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Tahoma" pitchFamily="34" charset="0"/>
          <a:cs typeface="Arial" charset="0"/>
        </a:defRPr>
      </a:lvl2pPr>
      <a:lvl3pPr algn="ctr" rtl="0" eaLnBrk="1" fontAlgn="base" hangingPunct="1">
        <a:spcBef>
          <a:spcPct val="0"/>
        </a:spcBef>
        <a:spcAft>
          <a:spcPct val="0"/>
        </a:spcAft>
        <a:defRPr sz="3900">
          <a:solidFill>
            <a:schemeClr val="tx2"/>
          </a:solidFill>
          <a:latin typeface="Tahoma" pitchFamily="34" charset="0"/>
          <a:cs typeface="Arial" charset="0"/>
        </a:defRPr>
      </a:lvl3pPr>
      <a:lvl4pPr algn="ctr" rtl="0" eaLnBrk="1" fontAlgn="base" hangingPunct="1">
        <a:spcBef>
          <a:spcPct val="0"/>
        </a:spcBef>
        <a:spcAft>
          <a:spcPct val="0"/>
        </a:spcAft>
        <a:defRPr sz="3900">
          <a:solidFill>
            <a:schemeClr val="tx2"/>
          </a:solidFill>
          <a:latin typeface="Tahoma" pitchFamily="34" charset="0"/>
          <a:cs typeface="Arial" charset="0"/>
        </a:defRPr>
      </a:lvl4pPr>
      <a:lvl5pPr algn="ctr" rtl="0" eaLnBrk="1" fontAlgn="base" hangingPunct="1">
        <a:spcBef>
          <a:spcPct val="0"/>
        </a:spcBef>
        <a:spcAft>
          <a:spcPct val="0"/>
        </a:spcAft>
        <a:defRPr sz="3900">
          <a:solidFill>
            <a:schemeClr val="tx2"/>
          </a:solidFill>
          <a:latin typeface="Tahoma" pitchFamily="34" charset="0"/>
          <a:cs typeface="Arial" charset="0"/>
        </a:defRPr>
      </a:lvl5pPr>
      <a:lvl6pPr marL="407548" algn="ctr" rtl="0" eaLnBrk="1" fontAlgn="base" hangingPunct="1">
        <a:spcBef>
          <a:spcPct val="0"/>
        </a:spcBef>
        <a:spcAft>
          <a:spcPct val="0"/>
        </a:spcAft>
        <a:defRPr sz="3900">
          <a:solidFill>
            <a:schemeClr val="tx2"/>
          </a:solidFill>
          <a:latin typeface="Arial" charset="0"/>
          <a:cs typeface="Arial" charset="0"/>
        </a:defRPr>
      </a:lvl6pPr>
      <a:lvl7pPr marL="815096" algn="ctr" rtl="0" eaLnBrk="1" fontAlgn="base" hangingPunct="1">
        <a:spcBef>
          <a:spcPct val="0"/>
        </a:spcBef>
        <a:spcAft>
          <a:spcPct val="0"/>
        </a:spcAft>
        <a:defRPr sz="3900">
          <a:solidFill>
            <a:schemeClr val="tx2"/>
          </a:solidFill>
          <a:latin typeface="Arial" charset="0"/>
          <a:cs typeface="Arial" charset="0"/>
        </a:defRPr>
      </a:lvl7pPr>
      <a:lvl8pPr marL="1222644" algn="ctr" rtl="0" eaLnBrk="1" fontAlgn="base" hangingPunct="1">
        <a:spcBef>
          <a:spcPct val="0"/>
        </a:spcBef>
        <a:spcAft>
          <a:spcPct val="0"/>
        </a:spcAft>
        <a:defRPr sz="3900">
          <a:solidFill>
            <a:schemeClr val="tx2"/>
          </a:solidFill>
          <a:latin typeface="Arial" charset="0"/>
          <a:cs typeface="Arial" charset="0"/>
        </a:defRPr>
      </a:lvl8pPr>
      <a:lvl9pPr marL="1630192" algn="ctr" rtl="0" eaLnBrk="1" fontAlgn="base" hangingPunct="1">
        <a:spcBef>
          <a:spcPct val="0"/>
        </a:spcBef>
        <a:spcAft>
          <a:spcPct val="0"/>
        </a:spcAft>
        <a:defRPr sz="3900">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900">
          <a:solidFill>
            <a:schemeClr val="tx1"/>
          </a:solidFill>
          <a:latin typeface="+mn-lt"/>
          <a:ea typeface="+mn-ea"/>
          <a:cs typeface="+mn-cs"/>
        </a:defRPr>
      </a:lvl1pPr>
      <a:lvl2pPr marL="661988" indent="-254000" algn="l" rtl="0" eaLnBrk="1" fontAlgn="base" hangingPunct="1">
        <a:spcBef>
          <a:spcPct val="20000"/>
        </a:spcBef>
        <a:spcAft>
          <a:spcPct val="0"/>
        </a:spcAft>
        <a:buChar char="–"/>
        <a:defRPr sz="2500">
          <a:solidFill>
            <a:schemeClr val="tx1"/>
          </a:solidFill>
          <a:latin typeface="+mn-lt"/>
          <a:cs typeface="+mn-cs"/>
        </a:defRPr>
      </a:lvl2pPr>
      <a:lvl3pPr marL="1017588" indent="-203200" algn="l" rtl="0" eaLnBrk="1" fontAlgn="base" hangingPunct="1">
        <a:spcBef>
          <a:spcPct val="20000"/>
        </a:spcBef>
        <a:spcAft>
          <a:spcPct val="0"/>
        </a:spcAft>
        <a:buChar char="•"/>
        <a:defRPr sz="2100">
          <a:solidFill>
            <a:schemeClr val="tx1"/>
          </a:solidFill>
          <a:latin typeface="+mn-lt"/>
          <a:cs typeface="+mn-cs"/>
        </a:defRPr>
      </a:lvl3pPr>
      <a:lvl4pPr marL="1425575" indent="-203200" algn="l" rtl="0" eaLnBrk="1" fontAlgn="base" hangingPunct="1">
        <a:spcBef>
          <a:spcPct val="20000"/>
        </a:spcBef>
        <a:spcAft>
          <a:spcPct val="0"/>
        </a:spcAft>
        <a:buChar char="–"/>
        <a:defRPr>
          <a:solidFill>
            <a:schemeClr val="tx1"/>
          </a:solidFill>
          <a:latin typeface="+mn-lt"/>
          <a:cs typeface="+mn-cs"/>
        </a:defRPr>
      </a:lvl4pPr>
      <a:lvl5pPr marL="1833563" indent="-203200" algn="l" rtl="0" eaLnBrk="1" fontAlgn="base" hangingPunct="1">
        <a:spcBef>
          <a:spcPct val="20000"/>
        </a:spcBef>
        <a:spcAft>
          <a:spcPct val="0"/>
        </a:spcAft>
        <a:buChar char="»"/>
        <a:defRPr>
          <a:solidFill>
            <a:schemeClr val="tx1"/>
          </a:solidFill>
          <a:latin typeface="+mn-lt"/>
          <a:cs typeface="+mn-cs"/>
        </a:defRPr>
      </a:lvl5pPr>
      <a:lvl6pPr marL="2241514" indent="-203774" algn="l" rtl="0" eaLnBrk="1" fontAlgn="base" hangingPunct="1">
        <a:spcBef>
          <a:spcPct val="20000"/>
        </a:spcBef>
        <a:spcAft>
          <a:spcPct val="0"/>
        </a:spcAft>
        <a:buChar char="»"/>
        <a:defRPr sz="1800">
          <a:solidFill>
            <a:schemeClr val="tx1"/>
          </a:solidFill>
          <a:latin typeface="+mn-lt"/>
          <a:cs typeface="+mn-cs"/>
        </a:defRPr>
      </a:lvl6pPr>
      <a:lvl7pPr marL="2649063" indent="-203774" algn="l" rtl="0" eaLnBrk="1" fontAlgn="base" hangingPunct="1">
        <a:spcBef>
          <a:spcPct val="20000"/>
        </a:spcBef>
        <a:spcAft>
          <a:spcPct val="0"/>
        </a:spcAft>
        <a:buChar char="»"/>
        <a:defRPr sz="1800">
          <a:solidFill>
            <a:schemeClr val="tx1"/>
          </a:solidFill>
          <a:latin typeface="+mn-lt"/>
          <a:cs typeface="+mn-cs"/>
        </a:defRPr>
      </a:lvl7pPr>
      <a:lvl8pPr marL="3056611" indent="-203774" algn="l" rtl="0" eaLnBrk="1" fontAlgn="base" hangingPunct="1">
        <a:spcBef>
          <a:spcPct val="20000"/>
        </a:spcBef>
        <a:spcAft>
          <a:spcPct val="0"/>
        </a:spcAft>
        <a:buChar char="»"/>
        <a:defRPr sz="1800">
          <a:solidFill>
            <a:schemeClr val="tx1"/>
          </a:solidFill>
          <a:latin typeface="+mn-lt"/>
          <a:cs typeface="+mn-cs"/>
        </a:defRPr>
      </a:lvl8pPr>
      <a:lvl9pPr marL="3464159" indent="-203774"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15096" rtl="0" eaLnBrk="1" latinLnBrk="0" hangingPunct="1">
        <a:defRPr sz="1600" kern="1200">
          <a:solidFill>
            <a:schemeClr val="tx1"/>
          </a:solidFill>
          <a:latin typeface="+mn-lt"/>
          <a:ea typeface="+mn-ea"/>
          <a:cs typeface="+mn-cs"/>
        </a:defRPr>
      </a:lvl1pPr>
      <a:lvl2pPr marL="407548" algn="l" defTabSz="815096" rtl="0" eaLnBrk="1" latinLnBrk="0" hangingPunct="1">
        <a:defRPr sz="1600" kern="1200">
          <a:solidFill>
            <a:schemeClr val="tx1"/>
          </a:solidFill>
          <a:latin typeface="+mn-lt"/>
          <a:ea typeface="+mn-ea"/>
          <a:cs typeface="+mn-cs"/>
        </a:defRPr>
      </a:lvl2pPr>
      <a:lvl3pPr marL="815096" algn="l" defTabSz="815096" rtl="0" eaLnBrk="1" latinLnBrk="0" hangingPunct="1">
        <a:defRPr sz="1600" kern="1200">
          <a:solidFill>
            <a:schemeClr val="tx1"/>
          </a:solidFill>
          <a:latin typeface="+mn-lt"/>
          <a:ea typeface="+mn-ea"/>
          <a:cs typeface="+mn-cs"/>
        </a:defRPr>
      </a:lvl3pPr>
      <a:lvl4pPr marL="1222644" algn="l" defTabSz="815096" rtl="0" eaLnBrk="1" latinLnBrk="0" hangingPunct="1">
        <a:defRPr sz="1600" kern="1200">
          <a:solidFill>
            <a:schemeClr val="tx1"/>
          </a:solidFill>
          <a:latin typeface="+mn-lt"/>
          <a:ea typeface="+mn-ea"/>
          <a:cs typeface="+mn-cs"/>
        </a:defRPr>
      </a:lvl4pPr>
      <a:lvl5pPr marL="1630192" algn="l" defTabSz="815096" rtl="0" eaLnBrk="1" latinLnBrk="0" hangingPunct="1">
        <a:defRPr sz="1600" kern="1200">
          <a:solidFill>
            <a:schemeClr val="tx1"/>
          </a:solidFill>
          <a:latin typeface="+mn-lt"/>
          <a:ea typeface="+mn-ea"/>
          <a:cs typeface="+mn-cs"/>
        </a:defRPr>
      </a:lvl5pPr>
      <a:lvl6pPr marL="2037740" algn="l" defTabSz="815096" rtl="0" eaLnBrk="1" latinLnBrk="0" hangingPunct="1">
        <a:defRPr sz="1600" kern="1200">
          <a:solidFill>
            <a:schemeClr val="tx1"/>
          </a:solidFill>
          <a:latin typeface="+mn-lt"/>
          <a:ea typeface="+mn-ea"/>
          <a:cs typeface="+mn-cs"/>
        </a:defRPr>
      </a:lvl6pPr>
      <a:lvl7pPr marL="2445288" algn="l" defTabSz="815096" rtl="0" eaLnBrk="1" latinLnBrk="0" hangingPunct="1">
        <a:defRPr sz="1600" kern="1200">
          <a:solidFill>
            <a:schemeClr val="tx1"/>
          </a:solidFill>
          <a:latin typeface="+mn-lt"/>
          <a:ea typeface="+mn-ea"/>
          <a:cs typeface="+mn-cs"/>
        </a:defRPr>
      </a:lvl7pPr>
      <a:lvl8pPr marL="2852837" algn="l" defTabSz="815096" rtl="0" eaLnBrk="1" latinLnBrk="0" hangingPunct="1">
        <a:defRPr sz="1600" kern="1200">
          <a:solidFill>
            <a:schemeClr val="tx1"/>
          </a:solidFill>
          <a:latin typeface="+mn-lt"/>
          <a:ea typeface="+mn-ea"/>
          <a:cs typeface="+mn-cs"/>
        </a:defRPr>
      </a:lvl8pPr>
      <a:lvl9pPr marL="3260385" algn="l" defTabSz="815096"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2">
          <p15:clr>
            <a:srgbClr val="F26B43"/>
          </p15:clr>
        </p15:guide>
        <p15:guide id="2" pos="5962">
          <p15:clr>
            <a:srgbClr val="F26B43"/>
          </p15:clr>
        </p15:guide>
        <p15:guide id="3" orient="horz" pos="864">
          <p15:clr>
            <a:srgbClr val="F26B43"/>
          </p15:clr>
        </p15:guide>
        <p15:guide id="4" orient="horz" pos="288">
          <p15:clr>
            <a:srgbClr val="F26B43"/>
          </p15:clr>
        </p15:guide>
        <p15:guide id="5" orient="horz" pos="3696">
          <p15:clr>
            <a:srgbClr val="F26B43"/>
          </p15:clr>
        </p15:guide>
        <p15:guide id="0" orient="horz" pos="336" userDrawn="1">
          <p15:clr>
            <a:srgbClr val="F26B43"/>
          </p15:clr>
        </p15:guide>
        <p15:guide id="6" orient="horz" pos="912" userDrawn="1">
          <p15:clr>
            <a:srgbClr val="F26B43"/>
          </p15:clr>
        </p15:guide>
        <p15:guide id="7" pos="250" userDrawn="1">
          <p15:clr>
            <a:srgbClr val="F26B43"/>
          </p15:clr>
        </p15:guide>
        <p15:guide id="8" pos="591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1.xml"/><Relationship Id="rId7"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8.png"/><Relationship Id="rId4" Type="http://schemas.openxmlformats.org/officeDocument/2006/relationships/diagramData" Target="../diagrams/data4.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2.xml"/><Relationship Id="rId7" Type="http://schemas.openxmlformats.org/officeDocument/2006/relationships/diagramColors" Target="../diagrams/colors5.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8.png"/><Relationship Id="rId4" Type="http://schemas.openxmlformats.org/officeDocument/2006/relationships/diagramData" Target="../diagrams/data5.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3.xml"/><Relationship Id="rId7" Type="http://schemas.openxmlformats.org/officeDocument/2006/relationships/diagramColors" Target="../diagrams/colors6.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4.xml"/><Relationship Id="rId7" Type="http://schemas.openxmlformats.org/officeDocument/2006/relationships/diagramColors" Target="../diagrams/colors7.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5.xml"/><Relationship Id="rId7" Type="http://schemas.openxmlformats.org/officeDocument/2006/relationships/diagramColors" Target="../diagrams/colors8.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6.xml"/><Relationship Id="rId7" Type="http://schemas.openxmlformats.org/officeDocument/2006/relationships/diagramColors" Target="../diagrams/colors9.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3.jpg"/><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4.xml"/><Relationship Id="rId7" Type="http://schemas.openxmlformats.org/officeDocument/2006/relationships/diagramQuickStyle" Target="../diagrams/quickStyle10.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notesSlide" Target="../notesSlides/notesSlide40.xml"/><Relationship Id="rId9" Type="http://schemas.microsoft.com/office/2007/relationships/diagramDrawing" Target="../diagrams/drawing10.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Layout" Target="../slideLayouts/slideLayout4.xml"/><Relationship Id="rId7" Type="http://schemas.openxmlformats.org/officeDocument/2006/relationships/diagramQuickStyle" Target="../diagrams/quickStyle1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notesSlide" Target="../notesSlides/notesSlide41.xml"/><Relationship Id="rId9" Type="http://schemas.microsoft.com/office/2007/relationships/diagramDrawing" Target="../diagrams/drawing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9881" y="457200"/>
            <a:ext cx="7086600" cy="837311"/>
          </a:xfrm>
          <a:prstGeom prst="rect">
            <a:avLst/>
          </a:prstGeom>
          <a:noFill/>
          <a:ln>
            <a:noFill/>
          </a:ln>
        </p:spPr>
        <p:txBody>
          <a:bodyPr vert="horz" wrap="square" lIns="92473" tIns="46236" rIns="92473" bIns="46236" numCol="1" anchor="t" anchorCtr="0" compatLnSpc="1">
            <a:prstTxWarp prst="textNoShape">
              <a:avLst/>
            </a:prstTxWarp>
          </a:bodyPr>
          <a:lstStyle>
            <a:lvl1pPr algn="ctr" rtl="0" eaLnBrk="0" fontAlgn="base" hangingPunct="0">
              <a:spcBef>
                <a:spcPct val="0"/>
              </a:spcBef>
              <a:spcAft>
                <a:spcPct val="0"/>
              </a:spcAft>
              <a:defRPr sz="2400" b="0">
                <a:solidFill>
                  <a:srgbClr val="4A72A8"/>
                </a:solidFill>
                <a:latin typeface="+mj-lt"/>
                <a:ea typeface="+mj-ea"/>
                <a:cs typeface="+mj-cs"/>
              </a:defRPr>
            </a:lvl1pPr>
            <a:lvl2pPr algn="ctr" rtl="0" eaLnBrk="0" fontAlgn="base" hangingPunct="0">
              <a:spcBef>
                <a:spcPct val="0"/>
              </a:spcBef>
              <a:spcAft>
                <a:spcPct val="0"/>
              </a:spcAft>
              <a:defRPr sz="1800" b="1">
                <a:solidFill>
                  <a:schemeClr val="bg1"/>
                </a:solidFill>
                <a:latin typeface="Tahoma" pitchFamily="34" charset="0"/>
                <a:cs typeface="Arial" charset="0"/>
              </a:defRPr>
            </a:lvl2pPr>
            <a:lvl3pPr algn="ctr" rtl="0" eaLnBrk="0" fontAlgn="base" hangingPunct="0">
              <a:spcBef>
                <a:spcPct val="0"/>
              </a:spcBef>
              <a:spcAft>
                <a:spcPct val="0"/>
              </a:spcAft>
              <a:defRPr sz="1800" b="1">
                <a:solidFill>
                  <a:schemeClr val="bg1"/>
                </a:solidFill>
                <a:latin typeface="Tahoma" pitchFamily="34" charset="0"/>
                <a:cs typeface="Arial" charset="0"/>
              </a:defRPr>
            </a:lvl3pPr>
            <a:lvl4pPr algn="ctr" rtl="0" eaLnBrk="0" fontAlgn="base" hangingPunct="0">
              <a:spcBef>
                <a:spcPct val="0"/>
              </a:spcBef>
              <a:spcAft>
                <a:spcPct val="0"/>
              </a:spcAft>
              <a:defRPr sz="1800" b="1">
                <a:solidFill>
                  <a:schemeClr val="bg1"/>
                </a:solidFill>
                <a:latin typeface="Tahoma" pitchFamily="34" charset="0"/>
                <a:cs typeface="Arial" charset="0"/>
              </a:defRPr>
            </a:lvl4pPr>
            <a:lvl5pPr algn="ctr" rtl="0" eaLnBrk="0" fontAlgn="base" hangingPunct="0">
              <a:spcBef>
                <a:spcPct val="0"/>
              </a:spcBef>
              <a:spcAft>
                <a:spcPct val="0"/>
              </a:spcAft>
              <a:defRPr sz="1800" b="1">
                <a:solidFill>
                  <a:schemeClr val="bg1"/>
                </a:solidFill>
                <a:latin typeface="Tahoma" pitchFamily="34" charset="0"/>
                <a:cs typeface="Arial" charset="0"/>
              </a:defRPr>
            </a:lvl5pPr>
            <a:lvl6pPr marL="407548" algn="ctr" rtl="0" fontAlgn="base">
              <a:spcBef>
                <a:spcPct val="0"/>
              </a:spcBef>
              <a:spcAft>
                <a:spcPct val="0"/>
              </a:spcAft>
              <a:defRPr sz="1800" b="1">
                <a:solidFill>
                  <a:schemeClr val="bg1"/>
                </a:solidFill>
                <a:latin typeface="Tahoma" pitchFamily="34" charset="0"/>
                <a:cs typeface="Arial" charset="0"/>
              </a:defRPr>
            </a:lvl6pPr>
            <a:lvl7pPr marL="815096" algn="ctr" rtl="0" fontAlgn="base">
              <a:spcBef>
                <a:spcPct val="0"/>
              </a:spcBef>
              <a:spcAft>
                <a:spcPct val="0"/>
              </a:spcAft>
              <a:defRPr sz="1800" b="1">
                <a:solidFill>
                  <a:schemeClr val="bg1"/>
                </a:solidFill>
                <a:latin typeface="Tahoma" pitchFamily="34" charset="0"/>
                <a:cs typeface="Arial" charset="0"/>
              </a:defRPr>
            </a:lvl7pPr>
            <a:lvl8pPr marL="1222644" algn="ctr" rtl="0" fontAlgn="base">
              <a:spcBef>
                <a:spcPct val="0"/>
              </a:spcBef>
              <a:spcAft>
                <a:spcPct val="0"/>
              </a:spcAft>
              <a:defRPr sz="1800" b="1">
                <a:solidFill>
                  <a:schemeClr val="bg1"/>
                </a:solidFill>
                <a:latin typeface="Tahoma" pitchFamily="34" charset="0"/>
                <a:cs typeface="Arial" charset="0"/>
              </a:defRPr>
            </a:lvl8pPr>
            <a:lvl9pPr marL="1630192" algn="ctr" rtl="0" fontAlgn="base">
              <a:spcBef>
                <a:spcPct val="0"/>
              </a:spcBef>
              <a:spcAft>
                <a:spcPct val="0"/>
              </a:spcAft>
              <a:defRPr sz="1800" b="1">
                <a:solidFill>
                  <a:schemeClr val="bg1"/>
                </a:solidFill>
                <a:latin typeface="Tahoma" pitchFamily="34" charset="0"/>
                <a:cs typeface="Arial" charset="0"/>
              </a:defRPr>
            </a:lvl9pPr>
          </a:lstStyle>
          <a:p>
            <a:pPr algn="l"/>
            <a:r>
              <a:rPr lang="es-ES" sz="2800" b="1" dirty="0">
                <a:ea typeface="Open Sans Condensed" panose="020B0806030504020204" pitchFamily="34" charset="0"/>
                <a:cs typeface="Open Sans Condensed" panose="020B0806030504020204" pitchFamily="34" charset="0"/>
              </a:rPr>
              <a:t>Investigación y análisis de incidentes</a:t>
            </a:r>
            <a:endParaRPr lang="en-US" sz="2800" b="1" dirty="0">
              <a:ea typeface="Open Sans Condensed" panose="020B0806030504020204" pitchFamily="34" charset="0"/>
              <a:cs typeface="Open Sans Condensed" panose="020B0806030504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5656" b="13095"/>
          <a:stretch/>
        </p:blipFill>
        <p:spPr>
          <a:xfrm>
            <a:off x="-1" y="1219200"/>
            <a:ext cx="9783841" cy="4648200"/>
          </a:xfrm>
          <a:prstGeom prst="rect">
            <a:avLst/>
          </a:prstGeom>
        </p:spPr>
      </p:pic>
      <p:sp>
        <p:nvSpPr>
          <p:cNvPr id="5" name="Rectangle 4"/>
          <p:cNvSpPr/>
          <p:nvPr/>
        </p:nvSpPr>
        <p:spPr>
          <a:xfrm>
            <a:off x="315119" y="164812"/>
            <a:ext cx="2210594" cy="246221"/>
          </a:xfrm>
          <a:prstGeom prst="rect">
            <a:avLst/>
          </a:prstGeom>
        </p:spPr>
        <p:txBody>
          <a:bodyPr wrap="square">
            <a:spAutoFit/>
          </a:bodyPr>
          <a:lstStyle/>
          <a:p>
            <a:r>
              <a:rPr lang="en-US" altLang="en-US" sz="1000" b="0" kern="0" dirty="0" smtClean="0">
                <a:solidFill>
                  <a:srgbClr val="FA834E"/>
                </a:solidFill>
                <a:latin typeface="+mj-lt"/>
                <a:ea typeface="Tahoma" panose="020B0604030504040204" pitchFamily="34" charset="0"/>
                <a:cs typeface="Tahoma" panose="020B0604030504040204" pitchFamily="34" charset="0"/>
              </a:rPr>
              <a:t>&gt;   </a:t>
            </a:r>
            <a:r>
              <a:rPr lang="en-US" altLang="en-US" sz="1000" b="0" kern="0" dirty="0" err="1">
                <a:solidFill>
                  <a:srgbClr val="FA834E"/>
                </a:solidFill>
                <a:latin typeface="+mj-lt"/>
                <a:ea typeface="Open Sans" panose="020B0606030504020204" pitchFamily="34" charset="0"/>
                <a:cs typeface="Open Sans" panose="020B0606030504020204" pitchFamily="34" charset="0"/>
              </a:rPr>
              <a:t>Introducción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6" name="Oval 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 name="Straight Connector 6"/>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67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84700" y="1908991"/>
            <a:ext cx="2831582"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a:latin typeface="+mj-lt"/>
                <a:ea typeface="Open Sans Condensed" panose="020B0806030504020204" pitchFamily="34" charset="0"/>
                <a:cs typeface="Open Sans Condensed" panose="020B0806030504020204" pitchFamily="34" charset="0"/>
              </a:rPr>
              <a:t>Sólo médico</a:t>
            </a:r>
          </a:p>
          <a:p>
            <a:pPr>
              <a:lnSpc>
                <a:spcPct val="250000"/>
              </a:lnSpc>
            </a:pPr>
            <a:r>
              <a:rPr lang="es-ES" sz="1500" b="0">
                <a:latin typeface="+mj-lt"/>
                <a:ea typeface="Open Sans Condensed" panose="020B0806030504020204" pitchFamily="34" charset="0"/>
                <a:cs typeface="Open Sans Condensed" panose="020B0806030504020204" pitchFamily="34" charset="0"/>
              </a:rPr>
              <a:t>Cuasi accidentes</a:t>
            </a: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endParaRPr lang="es-ES" sz="1500" b="0" dirty="0">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13"/>
          <p:cNvGraphicFramePr>
            <a:graphicFrameLocks/>
          </p:cNvGraphicFramePr>
          <p:nvPr>
            <p:custDataLst>
              <p:tags r:id="rId1"/>
            </p:custDataLst>
            <p:extLst>
              <p:ext uri="{D42A27DB-BD31-4B8C-83A1-F6EECF244321}">
                <p14:modId xmlns:p14="http://schemas.microsoft.com/office/powerpoint/2010/main" val="3975142512"/>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1" name="Straight Arrow Connector 20"/>
          <p:cNvCxnSpPr/>
          <p:nvPr/>
        </p:nvCxnSpPr>
        <p:spPr>
          <a:xfrm>
            <a:off x="4206081" y="2267618"/>
            <a:ext cx="425584" cy="1"/>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a:ea typeface="Open Sans Condensed" panose="020B0806030504020204" pitchFamily="34" charset="0"/>
                <a:cs typeface="Open Sans Condensed" panose="020B0806030504020204" pitchFamily="34" charset="0"/>
              </a:rPr>
              <a:t>Pirámide de seguridad</a:t>
            </a:r>
            <a:endParaRPr lang="en-US" altLang="en-US" sz="2800" b="1" kern="0" dirty="0" smtClean="0">
              <a:ea typeface="Open Sans Condensed" panose="020B0806030504020204" pitchFamily="34" charset="0"/>
              <a:cs typeface="Open Sans Condensed" panose="020B0806030504020204" pitchFamily="34" charset="0"/>
            </a:endParaRPr>
          </a:p>
        </p:txBody>
      </p:sp>
      <p:sp>
        <p:nvSpPr>
          <p:cNvPr id="27" name="Oval 2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6494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4700" y="1908991"/>
            <a:ext cx="2558256"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a:latin typeface="+mj-lt"/>
                <a:ea typeface="Open Sans Condensed" panose="020B0806030504020204" pitchFamily="34" charset="0"/>
                <a:cs typeface="Open Sans Condensed" panose="020B0806030504020204" pitchFamily="34" charset="0"/>
              </a:rPr>
              <a:t>Sólo médico</a:t>
            </a:r>
          </a:p>
          <a:p>
            <a:pPr>
              <a:lnSpc>
                <a:spcPct val="250000"/>
              </a:lnSpc>
            </a:pPr>
            <a:r>
              <a:rPr lang="es-ES" sz="1500" b="0">
                <a:latin typeface="+mj-lt"/>
                <a:ea typeface="Open Sans Condensed" panose="020B0806030504020204" pitchFamily="34" charset="0"/>
                <a:cs typeface="Open Sans Condensed" panose="020B0806030504020204" pitchFamily="34" charset="0"/>
              </a:rPr>
              <a:t>Cuasi accidentes</a:t>
            </a: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endParaRPr lang="es-ES" sz="1500" b="0" dirty="0">
              <a:latin typeface="+mj-lt"/>
              <a:ea typeface="Open Sans Condensed" panose="020B0806030504020204" pitchFamily="34" charset="0"/>
              <a:cs typeface="Open Sans Condensed" panose="020B0806030504020204" pitchFamily="34" charset="0"/>
            </a:endParaRPr>
          </a:p>
        </p:txBody>
      </p: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3415873490"/>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166" y="1042325"/>
            <a:ext cx="9142478" cy="4701409"/>
          </a:xfrm>
          <a:prstGeom prst="rect">
            <a:avLst/>
          </a:prstGeom>
        </p:spPr>
      </p:pic>
      <p:pic>
        <p:nvPicPr>
          <p:cNvPr id="20" name="Picture 19"/>
          <p:cNvPicPr>
            <a:picLocks noChangeAspect="1"/>
          </p:cNvPicPr>
          <p:nvPr/>
        </p:nvPicPr>
        <p:blipFill rotWithShape="1">
          <a:blip r:embed="rId10">
            <a:extLst>
              <a:ext uri="{28A0092B-C50C-407E-A947-70E740481C1C}">
                <a14:useLocalDpi xmlns:a14="http://schemas.microsoft.com/office/drawing/2010/main" val="0"/>
              </a:ext>
            </a:extLst>
          </a:blip>
          <a:srcRect b="22482"/>
          <a:stretch/>
        </p:blipFill>
        <p:spPr>
          <a:xfrm flipH="1">
            <a:off x="1447136" y="1382608"/>
            <a:ext cx="4772690" cy="4089139"/>
          </a:xfrm>
          <a:prstGeom prst="rect">
            <a:avLst/>
          </a:prstGeom>
        </p:spPr>
      </p:pic>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a:ea typeface="Open Sans Condensed" panose="020B0806030504020204" pitchFamily="34" charset="0"/>
                <a:cs typeface="Open Sans Condensed" panose="020B0806030504020204" pitchFamily="34" charset="0"/>
              </a:rPr>
              <a:t>Pirámide de seguridad</a:t>
            </a:r>
            <a:endParaRPr lang="en-US" altLang="en-US" sz="2800" b="1" kern="0" dirty="0" smtClean="0">
              <a:ea typeface="Open Sans Condensed" panose="020B0806030504020204" pitchFamily="34" charset="0"/>
              <a:cs typeface="Open Sans Condensed" panose="020B0806030504020204" pitchFamily="34" charset="0"/>
            </a:endParaRPr>
          </a:p>
        </p:txBody>
      </p:sp>
      <p:sp>
        <p:nvSpPr>
          <p:cNvPr id="26" name="Oval 2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8118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958755875"/>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700" y="1908991"/>
            <a:ext cx="2578618"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a:latin typeface="+mj-lt"/>
                <a:ea typeface="Open Sans Condensed" panose="020B0806030504020204" pitchFamily="34" charset="0"/>
                <a:cs typeface="Open Sans Condensed" panose="020B0806030504020204" pitchFamily="34" charset="0"/>
              </a:rPr>
              <a:t>Sólo médico</a:t>
            </a:r>
          </a:p>
          <a:p>
            <a:pPr>
              <a:lnSpc>
                <a:spcPct val="250000"/>
              </a:lnSpc>
            </a:pPr>
            <a:r>
              <a:rPr lang="es-ES" sz="1500" b="0">
                <a:latin typeface="+mj-lt"/>
                <a:ea typeface="Open Sans Condensed" panose="020B0806030504020204" pitchFamily="34" charset="0"/>
                <a:cs typeface="Open Sans Condensed" panose="020B0806030504020204" pitchFamily="34" charset="0"/>
              </a:rPr>
              <a:t>Cuasi accidentes</a:t>
            </a: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endParaRPr lang="es-ES" sz="1500" b="0" dirty="0">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8665" y="1683656"/>
            <a:ext cx="6558468" cy="3543823"/>
          </a:xfrm>
          <a:prstGeom prst="rect">
            <a:avLst/>
          </a:prstGeom>
        </p:spPr>
      </p:pic>
      <p:pic>
        <p:nvPicPr>
          <p:cNvPr id="20" name="Picture 19"/>
          <p:cNvPicPr>
            <a:picLocks noChangeAspect="1"/>
          </p:cNvPicPr>
          <p:nvPr/>
        </p:nvPicPr>
        <p:blipFill rotWithShape="1">
          <a:blip r:embed="rId10">
            <a:extLst>
              <a:ext uri="{28A0092B-C50C-407E-A947-70E740481C1C}">
                <a14:useLocalDpi xmlns:a14="http://schemas.microsoft.com/office/drawing/2010/main" val="0"/>
              </a:ext>
            </a:extLst>
          </a:blip>
          <a:srcRect b="22482"/>
          <a:stretch/>
        </p:blipFill>
        <p:spPr>
          <a:xfrm rot="3387666" flipH="1">
            <a:off x="1289163" y="2058726"/>
            <a:ext cx="4624762" cy="3962397"/>
          </a:xfrm>
          <a:prstGeom prst="rect">
            <a:avLst/>
          </a:prstGeom>
        </p:spPr>
      </p:pic>
      <p:sp>
        <p:nvSpPr>
          <p:cNvPr id="25"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a:ea typeface="Open Sans Condensed" panose="020B0806030504020204" pitchFamily="34" charset="0"/>
                <a:cs typeface="Open Sans Condensed" panose="020B0806030504020204" pitchFamily="34" charset="0"/>
              </a:rPr>
              <a:t>Pirámide de seguridad</a:t>
            </a:r>
            <a:endParaRPr lang="en-US" altLang="en-US" sz="2800" b="1" kern="0" dirty="0" smtClean="0">
              <a:ea typeface="Open Sans Condensed" panose="020B0806030504020204" pitchFamily="34" charset="0"/>
              <a:cs typeface="Open Sans Condensed" panose="020B0806030504020204" pitchFamily="34" charset="0"/>
            </a:endParaRPr>
          </a:p>
        </p:txBody>
      </p:sp>
      <p:sp>
        <p:nvSpPr>
          <p:cNvPr id="26" name="Oval 2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05264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1226363962"/>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700" y="1908991"/>
            <a:ext cx="2831582"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a:latin typeface="+mj-lt"/>
                <a:ea typeface="Open Sans Condensed" panose="020B0806030504020204" pitchFamily="34" charset="0"/>
                <a:cs typeface="Open Sans Condensed" panose="020B0806030504020204" pitchFamily="34" charset="0"/>
              </a:rPr>
              <a:t>Sólo médico</a:t>
            </a:r>
          </a:p>
          <a:p>
            <a:pPr>
              <a:lnSpc>
                <a:spcPct val="250000"/>
              </a:lnSpc>
            </a:pPr>
            <a:r>
              <a:rPr lang="es-ES" sz="1500" b="0">
                <a:latin typeface="+mj-lt"/>
                <a:ea typeface="Open Sans Condensed" panose="020B0806030504020204" pitchFamily="34" charset="0"/>
                <a:cs typeface="Open Sans Condensed" panose="020B0806030504020204" pitchFamily="34" charset="0"/>
              </a:rPr>
              <a:t>Cuasi accidentes</a:t>
            </a: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endParaRPr lang="es-ES" sz="1500" b="0" dirty="0">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8281" y="1974155"/>
            <a:ext cx="304800" cy="2919737"/>
          </a:xfrm>
          <a:prstGeom prst="rect">
            <a:avLst/>
          </a:prstGeom>
        </p:spPr>
      </p:pic>
      <p:sp>
        <p:nvSpPr>
          <p:cNvPr id="4" name="TextBox 3"/>
          <p:cNvSpPr txBox="1"/>
          <p:nvPr/>
        </p:nvSpPr>
        <p:spPr>
          <a:xfrm>
            <a:off x="364839" y="2438400"/>
            <a:ext cx="2315231" cy="553998"/>
          </a:xfrm>
          <a:prstGeom prst="rect">
            <a:avLst/>
          </a:prstGeom>
          <a:noFill/>
        </p:spPr>
        <p:txBody>
          <a:bodyPr wrap="square" rtlCol="0">
            <a:spAutoFit/>
          </a:bodyPr>
          <a:lstStyle/>
          <a:p>
            <a:pPr algn="r"/>
            <a:r>
              <a:rPr lang="en-US" sz="1500">
                <a:solidFill>
                  <a:srgbClr val="CC4129"/>
                </a:solidFill>
                <a:latin typeface="+mj-lt"/>
                <a:ea typeface="Open Sans Condensed" panose="020B0806030504020204" pitchFamily="34" charset="0"/>
                <a:cs typeface="Open Sans Condensed" panose="020B0806030504020204" pitchFamily="34" charset="0"/>
              </a:rPr>
              <a:t>Generalmente documentado</a:t>
            </a:r>
            <a:endParaRPr lang="en-US" sz="1500" dirty="0">
              <a:solidFill>
                <a:srgbClr val="CC4129"/>
              </a:solidFill>
              <a:latin typeface="+mj-lt"/>
              <a:ea typeface="Open Sans Condensed" panose="020B0806030504020204" pitchFamily="34" charset="0"/>
              <a:cs typeface="Open Sans Condensed" panose="020B0806030504020204" pitchFamily="34" charset="0"/>
            </a:endParaRPr>
          </a:p>
        </p:txBody>
      </p:sp>
      <p:sp>
        <p:nvSpPr>
          <p:cNvPr id="18" name="TextBox 17"/>
          <p:cNvSpPr txBox="1"/>
          <p:nvPr/>
        </p:nvSpPr>
        <p:spPr>
          <a:xfrm>
            <a:off x="103463" y="4215925"/>
            <a:ext cx="2576607" cy="553998"/>
          </a:xfrm>
          <a:prstGeom prst="rect">
            <a:avLst/>
          </a:prstGeom>
          <a:noFill/>
        </p:spPr>
        <p:txBody>
          <a:bodyPr wrap="square" rtlCol="0">
            <a:spAutoFit/>
          </a:bodyPr>
          <a:lstStyle/>
          <a:p>
            <a:pPr algn="r"/>
            <a:r>
              <a:rPr lang="en-US" sz="1500">
                <a:solidFill>
                  <a:srgbClr val="4A72A8"/>
                </a:solidFill>
                <a:latin typeface="+mj-lt"/>
                <a:ea typeface="Open Sans Condensed" panose="020B0806030504020204" pitchFamily="34" charset="0"/>
                <a:cs typeface="Open Sans Condensed" panose="020B0806030504020204" pitchFamily="34" charset="0"/>
              </a:rPr>
              <a:t>Generalmente no documentado</a:t>
            </a:r>
            <a:endParaRPr lang="en-US" sz="1500" dirty="0">
              <a:solidFill>
                <a:srgbClr val="4A72A8"/>
              </a:solidFill>
              <a:latin typeface="+mj-lt"/>
              <a:ea typeface="Open Sans Condensed" panose="020B0806030504020204" pitchFamily="34" charset="0"/>
              <a:cs typeface="Open Sans Condensed" panose="020B0806030504020204" pitchFamily="34" charset="0"/>
            </a:endParaRPr>
          </a:p>
        </p:txBody>
      </p:sp>
      <p:sp>
        <p:nvSpPr>
          <p:cNvPr id="25"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a:ea typeface="Open Sans Condensed" panose="020B0806030504020204" pitchFamily="34" charset="0"/>
                <a:cs typeface="Open Sans Condensed" panose="020B0806030504020204" pitchFamily="34" charset="0"/>
              </a:rPr>
              <a:t>Pirámide de seguridad</a:t>
            </a:r>
            <a:endParaRPr lang="en-US" altLang="en-US" sz="2800" b="1" kern="0" dirty="0" smtClean="0">
              <a:ea typeface="Open Sans Condensed" panose="020B0806030504020204" pitchFamily="34" charset="0"/>
              <a:cs typeface="Open Sans Condensed" panose="020B0806030504020204" pitchFamily="34" charset="0"/>
            </a:endParaRPr>
          </a:p>
        </p:txBody>
      </p:sp>
      <p:sp>
        <p:nvSpPr>
          <p:cNvPr id="26" name="Oval 2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1731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2674117744"/>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700" y="1908991"/>
            <a:ext cx="2883418"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a:latin typeface="+mj-lt"/>
                <a:ea typeface="Open Sans Condensed" panose="020B0806030504020204" pitchFamily="34" charset="0"/>
                <a:cs typeface="Open Sans Condensed" panose="020B0806030504020204" pitchFamily="34" charset="0"/>
              </a:rPr>
              <a:t>Sólo médico</a:t>
            </a:r>
          </a:p>
          <a:p>
            <a:pPr>
              <a:lnSpc>
                <a:spcPct val="250000"/>
              </a:lnSpc>
            </a:pPr>
            <a:r>
              <a:rPr lang="es-ES" sz="1500" b="0">
                <a:latin typeface="+mj-lt"/>
                <a:ea typeface="Open Sans Condensed" panose="020B0806030504020204" pitchFamily="34" charset="0"/>
                <a:cs typeface="Open Sans Condensed" panose="020B0806030504020204" pitchFamily="34" charset="0"/>
              </a:rPr>
              <a:t>Cuasi accidentes</a:t>
            </a: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072481" y="1641992"/>
            <a:ext cx="6938962" cy="205740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a:ea typeface="Open Sans Condensed" panose="020B0806030504020204" pitchFamily="34" charset="0"/>
                <a:cs typeface="Open Sans Condensed" panose="020B0806030504020204" pitchFamily="34" charset="0"/>
              </a:rPr>
              <a:t>Pirámide de seguridad</a:t>
            </a:r>
            <a:endParaRPr lang="en-US" altLang="en-US" sz="2800" b="1" kern="0" dirty="0">
              <a:ea typeface="Open Sans Condensed" panose="020B0806030504020204" pitchFamily="34" charset="0"/>
              <a:cs typeface="Open Sans Condensed" panose="020B0806030504020204" pitchFamily="34" charset="0"/>
            </a:endParaRPr>
          </a:p>
        </p:txBody>
      </p:sp>
      <p:sp>
        <p:nvSpPr>
          <p:cNvPr id="25" name="Oval 24"/>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60009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2825428695"/>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699" y="1908991"/>
            <a:ext cx="2859881"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a:latin typeface="+mj-lt"/>
                <a:ea typeface="Open Sans Condensed" panose="020B0806030504020204" pitchFamily="34" charset="0"/>
                <a:cs typeface="Open Sans Condensed" panose="020B0806030504020204" pitchFamily="34" charset="0"/>
              </a:rPr>
              <a:t>Sólo médico</a:t>
            </a:r>
          </a:p>
          <a:p>
            <a:pPr>
              <a:lnSpc>
                <a:spcPct val="250000"/>
              </a:lnSpc>
            </a:pPr>
            <a:r>
              <a:rPr lang="es-ES" sz="1500" b="0">
                <a:latin typeface="+mj-lt"/>
                <a:ea typeface="Open Sans Condensed" panose="020B0806030504020204" pitchFamily="34" charset="0"/>
                <a:cs typeface="Open Sans Condensed" panose="020B0806030504020204" pitchFamily="34" charset="0"/>
              </a:rPr>
              <a:t>Cuasi accidentes</a:t>
            </a: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endParaRPr lang="es-ES" sz="1500" b="0" dirty="0">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400818" y="1635452"/>
            <a:ext cx="6938962" cy="2057400"/>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0" name="Straight Arrow Connector 19"/>
          <p:cNvCxnSpPr/>
          <p:nvPr/>
        </p:nvCxnSpPr>
        <p:spPr>
          <a:xfrm>
            <a:off x="4129881" y="4394350"/>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31391" y="4394350"/>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11750" y="3830328"/>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283705" y="3830328"/>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a:ea typeface="Open Sans Condensed" panose="020B0806030504020204" pitchFamily="34" charset="0"/>
                <a:cs typeface="Open Sans Condensed" panose="020B0806030504020204" pitchFamily="34" charset="0"/>
              </a:rPr>
              <a:t>Pirámide de seguridad</a:t>
            </a:r>
            <a:endParaRPr lang="en-US" altLang="en-US" sz="2800" b="1" kern="0" dirty="0" smtClean="0">
              <a:ea typeface="Open Sans Condensed" panose="020B0806030504020204" pitchFamily="34" charset="0"/>
              <a:cs typeface="Open Sans Condensed" panose="020B0806030504020204" pitchFamily="34" charset="0"/>
            </a:endParaRPr>
          </a:p>
        </p:txBody>
      </p:sp>
      <p:sp>
        <p:nvSpPr>
          <p:cNvPr id="30" name="Oval 2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11157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3"/>
          <p:cNvGraphicFramePr>
            <a:graphicFrameLocks/>
          </p:cNvGraphicFramePr>
          <p:nvPr>
            <p:custDataLst>
              <p:tags r:id="rId1"/>
            </p:custDataLst>
            <p:extLst>
              <p:ext uri="{D42A27DB-BD31-4B8C-83A1-F6EECF244321}">
                <p14:modId xmlns:p14="http://schemas.microsoft.com/office/powerpoint/2010/main" val="3488536029"/>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6784700" y="1908991"/>
            <a:ext cx="2679976"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a:latin typeface="+mj-lt"/>
                <a:ea typeface="Open Sans Condensed" panose="020B0806030504020204" pitchFamily="34" charset="0"/>
                <a:cs typeface="Open Sans Condensed" panose="020B0806030504020204" pitchFamily="34" charset="0"/>
              </a:rPr>
              <a:t>Sólo médico</a:t>
            </a:r>
          </a:p>
          <a:p>
            <a:pPr>
              <a:lnSpc>
                <a:spcPct val="250000"/>
              </a:lnSpc>
            </a:pPr>
            <a:r>
              <a:rPr lang="es-ES" sz="1500" b="0">
                <a:latin typeface="+mj-lt"/>
                <a:ea typeface="Open Sans Condensed" panose="020B0806030504020204" pitchFamily="34" charset="0"/>
                <a:cs typeface="Open Sans Condensed" panose="020B0806030504020204" pitchFamily="34" charset="0"/>
              </a:rPr>
              <a:t>Cuasi accidentes</a:t>
            </a: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endParaRPr lang="es-ES" sz="1500" b="0" dirty="0">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29881" y="4394350"/>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31391" y="4394350"/>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411750" y="3830328"/>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283705" y="3830328"/>
            <a:ext cx="8636" cy="360988"/>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77662" y="3300391"/>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344568" y="3285512"/>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30" name="Multiply 29"/>
          <p:cNvSpPr/>
          <p:nvPr/>
        </p:nvSpPr>
        <p:spPr>
          <a:xfrm>
            <a:off x="4534790" y="1947733"/>
            <a:ext cx="617013" cy="597745"/>
          </a:xfrm>
          <a:prstGeom prst="mathMultiply">
            <a:avLst>
              <a:gd name="adj1" fmla="val 4695"/>
            </a:avLst>
          </a:prstGeom>
          <a:ln>
            <a:solidFill>
              <a:srgbClr val="CC4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1" name="Straight Arrow Connector 30"/>
          <p:cNvCxnSpPr/>
          <p:nvPr/>
        </p:nvCxnSpPr>
        <p:spPr>
          <a:xfrm>
            <a:off x="4557124" y="2710731"/>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46784" y="2710731"/>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a:ea typeface="Open Sans Condensed" panose="020B0806030504020204" pitchFamily="34" charset="0"/>
                <a:cs typeface="Open Sans Condensed" panose="020B0806030504020204" pitchFamily="34" charset="0"/>
              </a:rPr>
              <a:t>Pirámide de seguridad</a:t>
            </a:r>
            <a:endParaRPr lang="en-US" altLang="en-US" sz="2800" b="1" kern="0" dirty="0">
              <a:ea typeface="Open Sans Condensed" panose="020B0806030504020204" pitchFamily="34" charset="0"/>
              <a:cs typeface="Open Sans Condensed" panose="020B0806030504020204" pitchFamily="34" charset="0"/>
            </a:endParaRPr>
          </a:p>
        </p:txBody>
      </p:sp>
      <p:sp>
        <p:nvSpPr>
          <p:cNvPr id="35" name="Oval 34"/>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6481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189"/>
          <a:stretch/>
        </p:blipFill>
        <p:spPr>
          <a:xfrm>
            <a:off x="6339681" y="1316908"/>
            <a:ext cx="3268663" cy="4550492"/>
          </a:xfrm>
          <a:prstGeom prst="rect">
            <a:avLst/>
          </a:prstGeom>
        </p:spPr>
      </p:pic>
      <p:sp>
        <p:nvSpPr>
          <p:cNvPr id="32771" name="Content Placeholder 2"/>
          <p:cNvSpPr>
            <a:spLocks noGrp="1"/>
          </p:cNvSpPr>
          <p:nvPr>
            <p:ph idx="4294967295"/>
          </p:nvPr>
        </p:nvSpPr>
        <p:spPr>
          <a:xfrm>
            <a:off x="320676" y="1371600"/>
            <a:ext cx="5104606" cy="990600"/>
          </a:xfrm>
          <a:prstGeom prst="rect">
            <a:avLst/>
          </a:prstGeom>
        </p:spPr>
        <p:txBody>
          <a:bodyPr/>
          <a:lstStyle/>
          <a:p>
            <a:pPr marL="0" indent="0">
              <a:spcBef>
                <a:spcPct val="0"/>
              </a:spcBef>
              <a:spcAft>
                <a:spcPts val="1300"/>
              </a:spcAft>
              <a:buNone/>
            </a:pPr>
            <a:r>
              <a:rPr lang="es-ES" altLang="en-US" sz="1300" b="1" dirty="0">
                <a:solidFill>
                  <a:srgbClr val="333333"/>
                </a:solidFill>
                <a:latin typeface="+mj-lt"/>
                <a:ea typeface="Open Sans" panose="020B0606030504020204" pitchFamily="34" charset="0"/>
                <a:cs typeface="Open Sans" panose="020B0606030504020204" pitchFamily="34" charset="0"/>
              </a:rPr>
              <a:t>Las acciones poco seguras </a:t>
            </a:r>
            <a:r>
              <a:rPr lang="es-ES" altLang="en-US" sz="1300" dirty="0">
                <a:solidFill>
                  <a:srgbClr val="333333"/>
                </a:solidFill>
                <a:latin typeface="+mj-lt"/>
                <a:ea typeface="Open Sans" panose="020B0606030504020204" pitchFamily="34" charset="0"/>
                <a:cs typeface="Open Sans" panose="020B0606030504020204" pitchFamily="34" charset="0"/>
              </a:rPr>
              <a:t>son actividades que crean o aumentan el riesgo de lesiones o daños a la propiedad. Son resultado del comportamiento en lugar de la falta de habilidad. </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20675" y="469557"/>
            <a:ext cx="5278120" cy="502651"/>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Acciones</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poco</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seguras</a:t>
            </a:r>
            <a:endParaRPr lang="en-US" altLang="en-US" sz="2800" dirty="0">
              <a:ea typeface="Open Sans Condensed" panose="020B0806030504020204" pitchFamily="34" charset="0"/>
              <a:cs typeface="Open Sans Condensed" panose="020B0806030504020204" pitchFamily="34" charset="0"/>
            </a:endParaRPr>
          </a:p>
        </p:txBody>
      </p:sp>
      <p:sp>
        <p:nvSpPr>
          <p:cNvPr id="9" name="Content Placeholder 2"/>
          <p:cNvSpPr txBox="1">
            <a:spLocks/>
          </p:cNvSpPr>
          <p:nvPr/>
        </p:nvSpPr>
        <p:spPr bwMode="auto">
          <a:xfrm>
            <a:off x="330200" y="2133600"/>
            <a:ext cx="5288752" cy="273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FontTx/>
              <a:buNone/>
            </a:pPr>
            <a:r>
              <a:rPr lang="en-US" altLang="en-US" sz="1300" b="1" kern="0" dirty="0" err="1" smtClean="0">
                <a:solidFill>
                  <a:srgbClr val="DA5500"/>
                </a:solidFill>
                <a:latin typeface="+mj-lt"/>
                <a:ea typeface="Open Sans" panose="020B0606030504020204" pitchFamily="34" charset="0"/>
                <a:cs typeface="Open Sans" panose="020B0606030504020204" pitchFamily="34" charset="0"/>
              </a:rPr>
              <a:t>Ejemplos</a:t>
            </a:r>
            <a:r>
              <a:rPr lang="en-US" altLang="en-US" sz="1300" b="1" kern="0" dirty="0" smtClean="0">
                <a:solidFill>
                  <a:srgbClr val="DA5500"/>
                </a:solidFill>
                <a:latin typeface="+mj-lt"/>
                <a:ea typeface="Open Sans" panose="020B0606030504020204" pitchFamily="34" charset="0"/>
                <a:cs typeface="Open Sans" panose="020B0606030504020204" pitchFamily="34" charset="0"/>
              </a:rPr>
              <a:t>:</a:t>
            </a:r>
            <a:endParaRPr lang="en-US" altLang="en-US" sz="1300" b="0" kern="0" dirty="0" smtClean="0">
              <a:solidFill>
                <a:srgbClr val="DA5500"/>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Indiferencia </a:t>
            </a:r>
            <a:r>
              <a:rPr lang="es-ES" altLang="en-US" sz="1300" b="0" kern="0" dirty="0">
                <a:solidFill>
                  <a:srgbClr val="333333"/>
                </a:solidFill>
                <a:latin typeface="+mj-lt"/>
                <a:ea typeface="Open Sans" panose="020B0606030504020204" pitchFamily="34" charset="0"/>
                <a:cs typeface="Open Sans" panose="020B0606030504020204" pitchFamily="34" charset="0"/>
              </a:rPr>
              <a:t>a la capacitación o  procedimientos adecuados </a:t>
            </a: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Eludir </a:t>
            </a:r>
            <a:r>
              <a:rPr lang="es-ES" altLang="en-US" sz="1300" b="0" kern="0" dirty="0">
                <a:solidFill>
                  <a:srgbClr val="333333"/>
                </a:solidFill>
                <a:latin typeface="+mj-lt"/>
                <a:ea typeface="Open Sans" panose="020B0606030504020204" pitchFamily="34" charset="0"/>
                <a:cs typeface="Open Sans" panose="020B0606030504020204" pitchFamily="34" charset="0"/>
              </a:rPr>
              <a:t>o desactivar dispositivos de seguridad </a:t>
            </a: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No </a:t>
            </a:r>
            <a:r>
              <a:rPr lang="es-ES" altLang="en-US" sz="1300" b="0" kern="0" dirty="0">
                <a:solidFill>
                  <a:srgbClr val="333333"/>
                </a:solidFill>
                <a:latin typeface="+mj-lt"/>
                <a:ea typeface="Open Sans" panose="020B0606030504020204" pitchFamily="34" charset="0"/>
                <a:cs typeface="Open Sans" panose="020B0606030504020204" pitchFamily="34" charset="0"/>
              </a:rPr>
              <a:t>usar el equipo de protección personal adecuado (PPE, por sus siglas en inglés)</a:t>
            </a: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Imprudencia</a:t>
            </a:r>
            <a:r>
              <a:rPr lang="es-ES" altLang="en-US" sz="1300" b="0" kern="0" dirty="0">
                <a:solidFill>
                  <a:srgbClr val="333333"/>
                </a:solidFill>
                <a:latin typeface="+mj-lt"/>
                <a:ea typeface="Open Sans" panose="020B0606030504020204" pitchFamily="34" charset="0"/>
                <a:cs typeface="Open Sans" panose="020B0606030504020204" pitchFamily="34" charset="0"/>
              </a:rPr>
              <a:t>, distracción o falta de autorización para operar un equipo</a:t>
            </a: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Trabajar </a:t>
            </a:r>
            <a:r>
              <a:rPr lang="es-ES" altLang="en-US" sz="1300" b="0" kern="0" dirty="0">
                <a:solidFill>
                  <a:srgbClr val="333333"/>
                </a:solidFill>
                <a:latin typeface="+mj-lt"/>
                <a:ea typeface="Open Sans" panose="020B0606030504020204" pitchFamily="34" charset="0"/>
                <a:cs typeface="Open Sans" panose="020B0606030504020204" pitchFamily="34" charset="0"/>
              </a:rPr>
              <a:t>bajo los efectos de drogas o alcohol</a:t>
            </a: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Hacer </a:t>
            </a:r>
            <a:r>
              <a:rPr lang="es-ES" altLang="en-US" sz="1300" b="0" kern="0" dirty="0">
                <a:solidFill>
                  <a:srgbClr val="333333"/>
                </a:solidFill>
                <a:latin typeface="+mj-lt"/>
                <a:ea typeface="Open Sans" panose="020B0606030504020204" pitchFamily="34" charset="0"/>
                <a:cs typeface="Open Sans" panose="020B0606030504020204" pitchFamily="34" charset="0"/>
              </a:rPr>
              <a:t>bromas</a:t>
            </a:r>
          </a:p>
        </p:txBody>
      </p:sp>
      <p:cxnSp>
        <p:nvCxnSpPr>
          <p:cNvPr id="4" name="Straight Connector 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7099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15119" y="463434"/>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Condiciones</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inseguras</a:t>
            </a:r>
            <a:endParaRPr lang="en-US" altLang="en-US" sz="2800" dirty="0">
              <a:ea typeface="Open Sans Condensed" panose="020B0806030504020204" pitchFamily="34" charset="0"/>
              <a:cs typeface="Open Sans Condensed" panose="020B0806030504020204" pitchFamily="34" charset="0"/>
            </a:endParaRPr>
          </a:p>
        </p:txBody>
      </p:sp>
      <p:sp>
        <p:nvSpPr>
          <p:cNvPr id="9" name="Content Placeholder 2"/>
          <p:cNvSpPr txBox="1">
            <a:spLocks/>
          </p:cNvSpPr>
          <p:nvPr/>
        </p:nvSpPr>
        <p:spPr bwMode="auto">
          <a:xfrm>
            <a:off x="315119" y="2438400"/>
            <a:ext cx="3890963" cy="246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FontTx/>
              <a:buNone/>
            </a:pPr>
            <a:r>
              <a:rPr lang="es-ES" altLang="en-US" sz="1300" kern="0" dirty="0">
                <a:solidFill>
                  <a:srgbClr val="DA5500"/>
                </a:solidFill>
                <a:latin typeface="+mj-lt"/>
                <a:ea typeface="Open Sans" panose="020B0606030504020204" pitchFamily="34" charset="0"/>
                <a:cs typeface="Open Sans" panose="020B0606030504020204" pitchFamily="34" charset="0"/>
              </a:rPr>
              <a:t>Ejemplos inherentes al lugar de trabajo</a:t>
            </a:r>
            <a:r>
              <a:rPr lang="en-US" altLang="en-US" sz="1300" kern="0" dirty="0" smtClean="0">
                <a:solidFill>
                  <a:srgbClr val="DA5500"/>
                </a:solidFill>
                <a:latin typeface="+mj-lt"/>
                <a:ea typeface="Open Sans" panose="020B0606030504020204" pitchFamily="34" charset="0"/>
                <a:cs typeface="Open Sans" panose="020B0606030504020204" pitchFamily="34" charset="0"/>
              </a:rPr>
              <a:t>:</a:t>
            </a:r>
          </a:p>
          <a:p>
            <a:pPr marL="342900" indent="-342900">
              <a:spcBef>
                <a:spcPct val="0"/>
              </a:spcBef>
              <a:spcAft>
                <a:spcPts val="1300"/>
              </a:spcAft>
              <a:buFont typeface="Tahoma" panose="020B0604030504040204"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Temperaturas </a:t>
            </a:r>
            <a:r>
              <a:rPr lang="es-ES" altLang="en-US" sz="1300" b="0" kern="0" dirty="0">
                <a:solidFill>
                  <a:srgbClr val="333333"/>
                </a:solidFill>
                <a:latin typeface="+mj-lt"/>
                <a:ea typeface="Open Sans" panose="020B0606030504020204" pitchFamily="34" charset="0"/>
                <a:cs typeface="Open Sans" panose="020B0606030504020204" pitchFamily="34" charset="0"/>
              </a:rPr>
              <a:t>extremas</a:t>
            </a:r>
          </a:p>
          <a:p>
            <a:pPr marL="342900" indent="-342900">
              <a:spcBef>
                <a:spcPct val="0"/>
              </a:spcBef>
              <a:spcAft>
                <a:spcPts val="1300"/>
              </a:spcAft>
              <a:buFont typeface="Tahoma" panose="020B0604030504040204"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Alturas</a:t>
            </a:r>
            <a:endParaRPr lang="es-ES" altLang="en-US" sz="1300" b="0" kern="0" dirty="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buFont typeface="Tahoma" panose="020B0604030504040204"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Calidad </a:t>
            </a:r>
            <a:r>
              <a:rPr lang="es-ES" altLang="en-US" sz="1300" b="0" kern="0" dirty="0">
                <a:solidFill>
                  <a:srgbClr val="333333"/>
                </a:solidFill>
                <a:latin typeface="+mj-lt"/>
                <a:ea typeface="Open Sans" panose="020B0606030504020204" pitchFamily="34" charset="0"/>
                <a:cs typeface="Open Sans" panose="020B0606030504020204" pitchFamily="34" charset="0"/>
              </a:rPr>
              <a:t>del aire</a:t>
            </a:r>
          </a:p>
          <a:p>
            <a:pPr marL="342900" indent="-342900">
              <a:spcBef>
                <a:spcPct val="0"/>
              </a:spcBef>
              <a:spcAft>
                <a:spcPts val="1300"/>
              </a:spcAft>
              <a:buFont typeface="Tahoma" panose="020B0604030504040204"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Otras </a:t>
            </a:r>
            <a:r>
              <a:rPr lang="es-ES" altLang="en-US" sz="1300" b="0" kern="0" dirty="0">
                <a:solidFill>
                  <a:srgbClr val="333333"/>
                </a:solidFill>
                <a:latin typeface="+mj-lt"/>
                <a:ea typeface="Open Sans" panose="020B0606030504020204" pitchFamily="34" charset="0"/>
                <a:cs typeface="Open Sans" panose="020B0606030504020204" pitchFamily="34" charset="0"/>
              </a:rPr>
              <a:t>condiciones ambientales o atmosféricas</a:t>
            </a:r>
          </a:p>
        </p:txBody>
      </p:sp>
      <p:sp>
        <p:nvSpPr>
          <p:cNvPr id="2" name="Rectangle 1"/>
          <p:cNvSpPr/>
          <p:nvPr/>
        </p:nvSpPr>
        <p:spPr>
          <a:xfrm>
            <a:off x="4891088" y="1371600"/>
            <a:ext cx="4039394" cy="2854628"/>
          </a:xfrm>
          <a:prstGeom prst="rect">
            <a:avLst/>
          </a:prstGeom>
        </p:spPr>
        <p:txBody>
          <a:bodyPr wrap="square">
            <a:spAutoFit/>
          </a:bodyPr>
          <a:lstStyle/>
          <a:p>
            <a:pPr>
              <a:spcAft>
                <a:spcPts val="1000"/>
              </a:spcAft>
            </a:pPr>
            <a:r>
              <a:rPr lang="es-ES" altLang="en-US" sz="1300" kern="0" dirty="0">
                <a:solidFill>
                  <a:srgbClr val="DA5500"/>
                </a:solidFill>
                <a:latin typeface="+mj-lt"/>
                <a:ea typeface="Open Sans" panose="020B0606030504020204" pitchFamily="34" charset="0"/>
                <a:cs typeface="Open Sans" panose="020B0606030504020204" pitchFamily="34" charset="0"/>
              </a:rPr>
              <a:t>Ejemplos no inherentes al lugar de trabajo</a:t>
            </a:r>
            <a:r>
              <a:rPr lang="en-US" altLang="en-US" sz="1300" kern="0" dirty="0" smtClean="0">
                <a:solidFill>
                  <a:srgbClr val="DA5500"/>
                </a:solidFill>
                <a:latin typeface="+mj-lt"/>
                <a:ea typeface="Open Sans" panose="020B0606030504020204" pitchFamily="34" charset="0"/>
                <a:cs typeface="Open Sans" panose="020B0606030504020204" pitchFamily="34" charset="0"/>
              </a:rPr>
              <a:t>:</a:t>
            </a:r>
            <a:endParaRPr lang="en-US" altLang="en-US" sz="1300" kern="0" dirty="0">
              <a:solidFill>
                <a:srgbClr val="DA5500"/>
              </a:solidFill>
              <a:latin typeface="+mj-lt"/>
              <a:ea typeface="Open Sans" panose="020B0606030504020204" pitchFamily="34" charset="0"/>
              <a:cs typeface="Open Sans" panose="020B0606030504020204" pitchFamily="34" charset="0"/>
            </a:endParaRPr>
          </a:p>
          <a:p>
            <a:pPr marL="342900" indent="-342900">
              <a:spcAft>
                <a:spcPts val="1300"/>
              </a:spcAft>
              <a:buFont typeface="Tahoma" panose="020B0604030504040204" pitchFamily="34" charset="0"/>
              <a:buChar char="•"/>
            </a:pPr>
            <a:r>
              <a:rPr lang="es-ES" altLang="en-US" sz="1300" b="0" dirty="0" smtClean="0">
                <a:solidFill>
                  <a:srgbClr val="333333"/>
                </a:solidFill>
                <a:latin typeface="+mj-lt"/>
                <a:ea typeface="Open Sans" panose="020B0606030504020204" pitchFamily="34" charset="0"/>
                <a:cs typeface="Open Sans" panose="020B0606030504020204" pitchFamily="34" charset="0"/>
              </a:rPr>
              <a:t>Superficies </a:t>
            </a:r>
            <a:r>
              <a:rPr lang="es-ES" altLang="en-US" sz="1300" b="0" dirty="0">
                <a:solidFill>
                  <a:srgbClr val="333333"/>
                </a:solidFill>
                <a:latin typeface="+mj-lt"/>
                <a:ea typeface="Open Sans" panose="020B0606030504020204" pitchFamily="34" charset="0"/>
                <a:cs typeface="Open Sans" panose="020B0606030504020204" pitchFamily="34" charset="0"/>
              </a:rPr>
              <a:t>desniveladas o resbalosas para caminar</a:t>
            </a:r>
          </a:p>
          <a:p>
            <a:pPr marL="342900" indent="-342900">
              <a:spcAft>
                <a:spcPts val="1300"/>
              </a:spcAft>
              <a:buFont typeface="Tahoma" panose="020B0604030504040204" pitchFamily="34" charset="0"/>
              <a:buChar char="•"/>
            </a:pPr>
            <a:r>
              <a:rPr lang="es-ES" altLang="en-US" sz="1300" b="0" dirty="0" smtClean="0">
                <a:solidFill>
                  <a:srgbClr val="333333"/>
                </a:solidFill>
                <a:latin typeface="+mj-lt"/>
                <a:ea typeface="Open Sans" panose="020B0606030504020204" pitchFamily="34" charset="0"/>
                <a:cs typeface="Open Sans" panose="020B0606030504020204" pitchFamily="34" charset="0"/>
              </a:rPr>
              <a:t>Maquinaria </a:t>
            </a:r>
            <a:r>
              <a:rPr lang="es-ES" altLang="en-US" sz="1300" b="0" dirty="0">
                <a:solidFill>
                  <a:srgbClr val="333333"/>
                </a:solidFill>
                <a:latin typeface="+mj-lt"/>
                <a:ea typeface="Open Sans" panose="020B0606030504020204" pitchFamily="34" charset="0"/>
                <a:cs typeface="Open Sans" panose="020B0606030504020204" pitchFamily="34" charset="0"/>
              </a:rPr>
              <a:t>o equipo de protección personal dañados o inadecuadamente mantenidos</a:t>
            </a:r>
          </a:p>
          <a:p>
            <a:pPr marL="342900" indent="-342900">
              <a:spcAft>
                <a:spcPts val="1300"/>
              </a:spcAft>
              <a:buFont typeface="Tahoma" panose="020B0604030504040204" pitchFamily="34" charset="0"/>
              <a:buChar char="•"/>
            </a:pPr>
            <a:r>
              <a:rPr lang="es-ES" altLang="en-US" sz="1300" b="0" dirty="0" smtClean="0">
                <a:solidFill>
                  <a:srgbClr val="333333"/>
                </a:solidFill>
                <a:latin typeface="+mj-lt"/>
                <a:ea typeface="Open Sans" panose="020B0606030504020204" pitchFamily="34" charset="0"/>
                <a:cs typeface="Open Sans" panose="020B0606030504020204" pitchFamily="34" charset="0"/>
              </a:rPr>
              <a:t>Peligros </a:t>
            </a:r>
            <a:r>
              <a:rPr lang="es-ES" altLang="en-US" sz="1300" b="0" dirty="0">
                <a:solidFill>
                  <a:srgbClr val="333333"/>
                </a:solidFill>
                <a:latin typeface="+mj-lt"/>
                <a:ea typeface="Open Sans" panose="020B0606030504020204" pitchFamily="34" charset="0"/>
                <a:cs typeface="Open Sans" panose="020B0606030504020204" pitchFamily="34" charset="0"/>
              </a:rPr>
              <a:t>ergonómicos</a:t>
            </a:r>
          </a:p>
          <a:p>
            <a:pPr marL="342900" indent="-342900">
              <a:spcAft>
                <a:spcPts val="1300"/>
              </a:spcAft>
              <a:buFont typeface="Tahoma" panose="020B0604030504040204" pitchFamily="34" charset="0"/>
              <a:buChar char="•"/>
            </a:pPr>
            <a:r>
              <a:rPr lang="es-ES" altLang="en-US" sz="1300" b="0" dirty="0" smtClean="0">
                <a:solidFill>
                  <a:srgbClr val="333333"/>
                </a:solidFill>
                <a:latin typeface="+mj-lt"/>
                <a:ea typeface="Open Sans" panose="020B0606030504020204" pitchFamily="34" charset="0"/>
                <a:cs typeface="Open Sans" panose="020B0606030504020204" pitchFamily="34" charset="0"/>
              </a:rPr>
              <a:t>Almacenamiento </a:t>
            </a:r>
            <a:r>
              <a:rPr lang="es-ES" altLang="en-US" sz="1300" b="0" dirty="0">
                <a:solidFill>
                  <a:srgbClr val="333333"/>
                </a:solidFill>
                <a:latin typeface="+mj-lt"/>
                <a:ea typeface="Open Sans" panose="020B0606030504020204" pitchFamily="34" charset="0"/>
                <a:cs typeface="Open Sans" panose="020B0606030504020204" pitchFamily="34" charset="0"/>
              </a:rPr>
              <a:t>inapropiado</a:t>
            </a:r>
          </a:p>
          <a:p>
            <a:pPr marL="342900" indent="-342900">
              <a:spcAft>
                <a:spcPts val="1300"/>
              </a:spcAft>
              <a:buFont typeface="Tahoma" panose="020B0604030504040204" pitchFamily="34" charset="0"/>
              <a:buChar char="•"/>
            </a:pPr>
            <a:r>
              <a:rPr lang="es-ES" altLang="en-US" sz="1300" b="0" dirty="0" smtClean="0">
                <a:solidFill>
                  <a:srgbClr val="333333"/>
                </a:solidFill>
                <a:latin typeface="+mj-lt"/>
                <a:ea typeface="Open Sans" panose="020B0606030504020204" pitchFamily="34" charset="0"/>
                <a:cs typeface="Open Sans" panose="020B0606030504020204" pitchFamily="34" charset="0"/>
              </a:rPr>
              <a:t>Protecciones </a:t>
            </a:r>
            <a:r>
              <a:rPr lang="es-ES" altLang="en-US" sz="1300" b="0" dirty="0">
                <a:solidFill>
                  <a:srgbClr val="333333"/>
                </a:solidFill>
                <a:latin typeface="+mj-lt"/>
                <a:ea typeface="Open Sans" panose="020B0606030504020204" pitchFamily="34" charset="0"/>
                <a:cs typeface="Open Sans" panose="020B0606030504020204" pitchFamily="34" charset="0"/>
              </a:rPr>
              <a:t>inadecuadas de la maquinaria</a:t>
            </a:r>
          </a:p>
          <a:p>
            <a:pPr marL="342900" indent="-342900">
              <a:spcAft>
                <a:spcPts val="1300"/>
              </a:spcAft>
              <a:buFont typeface="Tahoma" panose="020B0604030504040204" pitchFamily="34" charset="0"/>
              <a:buChar char="•"/>
            </a:pPr>
            <a:endParaRPr lang="en-US" altLang="en-US" sz="1300" b="0" kern="0" dirty="0">
              <a:solidFill>
                <a:srgbClr val="333333"/>
              </a:solidFill>
              <a:latin typeface="+mj-lt"/>
              <a:ea typeface="Open Sans" panose="020B0606030504020204" pitchFamily="34" charset="0"/>
              <a:cs typeface="Open Sans" panose="020B0606030504020204" pitchFamily="34" charset="0"/>
            </a:endParaRPr>
          </a:p>
        </p:txBody>
      </p:sp>
      <p:sp>
        <p:nvSpPr>
          <p:cNvPr id="3" name="Rectangle 2"/>
          <p:cNvSpPr/>
          <p:nvPr/>
        </p:nvSpPr>
        <p:spPr>
          <a:xfrm>
            <a:off x="320676" y="1371600"/>
            <a:ext cx="3885406" cy="892552"/>
          </a:xfrm>
          <a:prstGeom prst="rect">
            <a:avLst/>
          </a:prstGeom>
        </p:spPr>
        <p:txBody>
          <a:bodyPr wrap="square">
            <a:spAutoFit/>
          </a:bodyPr>
          <a:lstStyle/>
          <a:p>
            <a:pPr>
              <a:spcAft>
                <a:spcPts val="2000"/>
              </a:spcAft>
            </a:pPr>
            <a:r>
              <a:rPr lang="es-ES" altLang="en-US" sz="1300" kern="0" dirty="0">
                <a:solidFill>
                  <a:srgbClr val="333333"/>
                </a:solidFill>
                <a:latin typeface="+mj-lt"/>
                <a:ea typeface="Open Sans" panose="020B0606030504020204" pitchFamily="34" charset="0"/>
                <a:cs typeface="Open Sans" panose="020B0606030504020204" pitchFamily="34" charset="0"/>
              </a:rPr>
              <a:t>Las condiciones inseguras </a:t>
            </a:r>
            <a:r>
              <a:rPr lang="es-ES" altLang="en-US" sz="1300" b="0" kern="0" dirty="0">
                <a:solidFill>
                  <a:srgbClr val="333333"/>
                </a:solidFill>
                <a:latin typeface="+mj-lt"/>
                <a:ea typeface="Open Sans" panose="020B0606030504020204" pitchFamily="34" charset="0"/>
                <a:cs typeface="Open Sans" panose="020B0606030504020204" pitchFamily="34" charset="0"/>
              </a:rPr>
              <a:t>están presentes cuando las características del lugar de trabajo crean o aumentan el riesgo de una lesión o daño a la propiedad. </a:t>
            </a:r>
            <a:endParaRPr lang="en-US" altLang="en-US" sz="1300" b="0" kern="0" dirty="0">
              <a:solidFill>
                <a:srgbClr val="333333"/>
              </a:solidFill>
              <a:latin typeface="+mj-lt"/>
              <a:ea typeface="Open Sans" panose="020B0606030504020204" pitchFamily="34" charset="0"/>
              <a:cs typeface="Open Sans" panose="020B0606030504020204" pitchFamily="34" charset="0"/>
            </a:endParaRPr>
          </a:p>
        </p:txBody>
      </p:sp>
      <p:cxnSp>
        <p:nvCxnSpPr>
          <p:cNvPr id="10" name="Straight Connector 9"/>
          <p:cNvCxnSpPr/>
          <p:nvPr/>
        </p:nvCxnSpPr>
        <p:spPr>
          <a:xfrm>
            <a:off x="320675" y="457200"/>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5911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28037" y="1495900"/>
            <a:ext cx="3747691" cy="1206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12" name="Rectangle 11"/>
          <p:cNvSpPr/>
          <p:nvPr/>
        </p:nvSpPr>
        <p:spPr>
          <a:xfrm flipH="1">
            <a:off x="5960665" y="1480481"/>
            <a:ext cx="75404" cy="1209676"/>
          </a:xfrm>
          <a:prstGeom prst="rect">
            <a:avLst/>
          </a:prstGeom>
          <a:solidFill>
            <a:srgbClr val="DA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771" name="Content Placeholder 2"/>
          <p:cNvSpPr>
            <a:spLocks noGrp="1"/>
          </p:cNvSpPr>
          <p:nvPr>
            <p:ph idx="4294967295"/>
          </p:nvPr>
        </p:nvSpPr>
        <p:spPr>
          <a:xfrm>
            <a:off x="315119" y="1371600"/>
            <a:ext cx="4575969" cy="812800"/>
          </a:xfrm>
          <a:prstGeom prst="rect">
            <a:avLst/>
          </a:prstGeom>
        </p:spPr>
        <p:txBody>
          <a:bodyPr/>
          <a:lstStyle/>
          <a:p>
            <a:pPr marL="0" indent="0">
              <a:spcBef>
                <a:spcPct val="0"/>
              </a:spcBef>
              <a:spcAft>
                <a:spcPts val="1300"/>
              </a:spcAft>
              <a:buNone/>
            </a:pPr>
            <a:r>
              <a:rPr lang="es-ES" altLang="en-US" sz="1300" dirty="0">
                <a:solidFill>
                  <a:srgbClr val="333333"/>
                </a:solidFill>
                <a:latin typeface="+mj-lt"/>
                <a:ea typeface="Open Sans" panose="020B0606030504020204" pitchFamily="34" charset="0"/>
                <a:cs typeface="Open Sans" panose="020B0606030504020204" pitchFamily="34" charset="0"/>
              </a:rPr>
              <a:t>Los accidentes pueden derivar de </a:t>
            </a:r>
            <a:r>
              <a:rPr lang="es-ES" altLang="en-US" sz="1300" b="1" dirty="0">
                <a:solidFill>
                  <a:srgbClr val="333333"/>
                </a:solidFill>
                <a:latin typeface="+mj-lt"/>
                <a:ea typeface="Open Sans" panose="020B0606030504020204" pitchFamily="34" charset="0"/>
                <a:cs typeface="Open Sans" panose="020B0606030504020204" pitchFamily="34" charset="0"/>
              </a:rPr>
              <a:t>causas organizativas </a:t>
            </a:r>
            <a:r>
              <a:rPr lang="es-ES" altLang="en-US" sz="1300" dirty="0">
                <a:solidFill>
                  <a:srgbClr val="333333"/>
                </a:solidFill>
                <a:latin typeface="+mj-lt"/>
                <a:ea typeface="Open Sans" panose="020B0606030504020204" pitchFamily="34" charset="0"/>
                <a:cs typeface="Open Sans" panose="020B0606030504020204" pitchFamily="34" charset="0"/>
              </a:rPr>
              <a:t>que van más allá de las acciones o condiciones en el sitio del accidente. </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20675" y="469557"/>
            <a:ext cx="698459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Causas</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organizativas</a:t>
            </a:r>
            <a:endParaRPr lang="en-US" altLang="en-US" sz="2800" dirty="0">
              <a:ea typeface="Open Sans Condensed" panose="020B0806030504020204" pitchFamily="34" charset="0"/>
              <a:cs typeface="Open Sans Condensed" panose="020B0806030504020204" pitchFamily="34" charset="0"/>
            </a:endParaRPr>
          </a:p>
        </p:txBody>
      </p:sp>
      <p:sp>
        <p:nvSpPr>
          <p:cNvPr id="11" name="Content Placeholder 2"/>
          <p:cNvSpPr txBox="1">
            <a:spLocks/>
          </p:cNvSpPr>
          <p:nvPr/>
        </p:nvSpPr>
        <p:spPr bwMode="auto">
          <a:xfrm>
            <a:off x="323398" y="2286000"/>
            <a:ext cx="456768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FontTx/>
              <a:buNone/>
            </a:pPr>
            <a:r>
              <a:rPr lang="en-US" altLang="en-US" sz="1300" b="1" kern="0" dirty="0" err="1" smtClean="0">
                <a:solidFill>
                  <a:srgbClr val="DA5500"/>
                </a:solidFill>
                <a:latin typeface="+mj-lt"/>
                <a:ea typeface="Open Sans" panose="020B0606030504020204" pitchFamily="34" charset="0"/>
                <a:cs typeface="Open Sans" panose="020B0606030504020204" pitchFamily="34" charset="0"/>
              </a:rPr>
              <a:t>Ejemplos</a:t>
            </a:r>
            <a:r>
              <a:rPr lang="en-US" altLang="en-US" sz="1300" b="1" kern="0" dirty="0" smtClean="0">
                <a:solidFill>
                  <a:srgbClr val="DA5500"/>
                </a:solidFill>
                <a:latin typeface="+mj-lt"/>
                <a:ea typeface="Open Sans" panose="020B0606030504020204" pitchFamily="34" charset="0"/>
                <a:cs typeface="Open Sans" panose="020B0606030504020204" pitchFamily="34" charset="0"/>
              </a:rPr>
              <a:t>:</a:t>
            </a:r>
          </a:p>
          <a:p>
            <a:pPr marL="342900" indent="-342900">
              <a:spcBef>
                <a:spcPct val="0"/>
              </a:spcBef>
              <a:spcAft>
                <a:spcPts val="1300"/>
              </a:spcAft>
              <a:buFont typeface="Tahoma"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Capacitación </a:t>
            </a:r>
            <a:r>
              <a:rPr lang="es-ES" altLang="en-US" sz="1300" b="0" kern="0" dirty="0">
                <a:solidFill>
                  <a:srgbClr val="333333"/>
                </a:solidFill>
                <a:latin typeface="+mj-lt"/>
                <a:ea typeface="Open Sans" panose="020B0606030504020204" pitchFamily="34" charset="0"/>
                <a:cs typeface="Open Sans" panose="020B0606030504020204" pitchFamily="34" charset="0"/>
              </a:rPr>
              <a:t>inadecuada</a:t>
            </a:r>
          </a:p>
          <a:p>
            <a:pPr marL="342900" indent="-342900">
              <a:spcBef>
                <a:spcPct val="0"/>
              </a:spcBef>
              <a:spcAft>
                <a:spcPts val="1300"/>
              </a:spcAft>
              <a:buFont typeface="Tahoma"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Comunicación </a:t>
            </a:r>
            <a:r>
              <a:rPr lang="es-ES" altLang="en-US" sz="1300" b="0" kern="0" dirty="0">
                <a:solidFill>
                  <a:srgbClr val="333333"/>
                </a:solidFill>
                <a:latin typeface="+mj-lt"/>
                <a:ea typeface="Open Sans" panose="020B0606030504020204" pitchFamily="34" charset="0"/>
                <a:cs typeface="Open Sans" panose="020B0606030504020204" pitchFamily="34" charset="0"/>
              </a:rPr>
              <a:t>inadecuada</a:t>
            </a:r>
          </a:p>
          <a:p>
            <a:pPr marL="342900" indent="-342900">
              <a:spcBef>
                <a:spcPct val="0"/>
              </a:spcBef>
              <a:spcAft>
                <a:spcPts val="1300"/>
              </a:spcAft>
              <a:buFont typeface="Tahoma"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Proceso </a:t>
            </a:r>
            <a:r>
              <a:rPr lang="es-ES" altLang="en-US" sz="1300" b="0" kern="0" dirty="0">
                <a:solidFill>
                  <a:srgbClr val="333333"/>
                </a:solidFill>
                <a:latin typeface="+mj-lt"/>
                <a:ea typeface="Open Sans" panose="020B0606030504020204" pitchFamily="34" charset="0"/>
                <a:cs typeface="Open Sans" panose="020B0606030504020204" pitchFamily="34" charset="0"/>
              </a:rPr>
              <a:t>de supervisión o rendición de cuentas inadecuado</a:t>
            </a:r>
          </a:p>
          <a:p>
            <a:pPr marL="342900" indent="-342900">
              <a:spcBef>
                <a:spcPct val="0"/>
              </a:spcBef>
              <a:spcAft>
                <a:spcPts val="1300"/>
              </a:spcAft>
              <a:buFont typeface="Tahoma"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Programas </a:t>
            </a:r>
            <a:r>
              <a:rPr lang="es-ES" altLang="en-US" sz="1300" b="0" kern="0" dirty="0">
                <a:solidFill>
                  <a:srgbClr val="333333"/>
                </a:solidFill>
                <a:latin typeface="+mj-lt"/>
                <a:ea typeface="Open Sans" panose="020B0606030504020204" pitchFamily="34" charset="0"/>
                <a:cs typeface="Open Sans" panose="020B0606030504020204" pitchFamily="34" charset="0"/>
              </a:rPr>
              <a:t>o procedimientos de seguridad inadecuados</a:t>
            </a:r>
          </a:p>
          <a:p>
            <a:pPr marL="342900" indent="-342900">
              <a:spcBef>
                <a:spcPct val="0"/>
              </a:spcBef>
              <a:spcAft>
                <a:spcPts val="1300"/>
              </a:spcAft>
              <a:buFont typeface="Tahoma"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Falta </a:t>
            </a:r>
            <a:r>
              <a:rPr lang="es-ES" altLang="en-US" sz="1300" b="0" kern="0" dirty="0">
                <a:solidFill>
                  <a:srgbClr val="333333"/>
                </a:solidFill>
                <a:latin typeface="+mj-lt"/>
                <a:ea typeface="Open Sans" panose="020B0606030504020204" pitchFamily="34" charset="0"/>
                <a:cs typeface="Open Sans" panose="020B0606030504020204" pitchFamily="34" charset="0"/>
              </a:rPr>
              <a:t>de salvaguardias, recursos o equipo</a:t>
            </a:r>
          </a:p>
          <a:p>
            <a:pPr marL="342900" indent="-342900">
              <a:spcBef>
                <a:spcPct val="0"/>
              </a:spcBef>
              <a:spcAft>
                <a:spcPts val="1300"/>
              </a:spcAft>
              <a:buFont typeface="Tahoma"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Falta </a:t>
            </a:r>
            <a:r>
              <a:rPr lang="es-ES" altLang="en-US" sz="1300" b="0" kern="0" dirty="0">
                <a:solidFill>
                  <a:srgbClr val="333333"/>
                </a:solidFill>
                <a:latin typeface="+mj-lt"/>
                <a:ea typeface="Open Sans" panose="020B0606030504020204" pitchFamily="34" charset="0"/>
                <a:cs typeface="Open Sans" panose="020B0606030504020204" pitchFamily="34" charset="0"/>
              </a:rPr>
              <a:t>de mantenimiento preventivo</a:t>
            </a:r>
          </a:p>
          <a:p>
            <a:pPr marL="342900" indent="-342900">
              <a:spcBef>
                <a:spcPct val="0"/>
              </a:spcBef>
              <a:spcAft>
                <a:spcPts val="1300"/>
              </a:spcAft>
              <a:buFont typeface="Tahoma"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Tareas </a:t>
            </a:r>
            <a:r>
              <a:rPr lang="es-ES" altLang="en-US" sz="1300" b="0" kern="0" dirty="0">
                <a:solidFill>
                  <a:srgbClr val="333333"/>
                </a:solidFill>
                <a:latin typeface="+mj-lt"/>
                <a:ea typeface="Open Sans" panose="020B0606030504020204" pitchFamily="34" charset="0"/>
                <a:cs typeface="Open Sans" panose="020B0606030504020204" pitchFamily="34" charset="0"/>
              </a:rPr>
              <a:t>no autorizadas</a:t>
            </a:r>
          </a:p>
          <a:p>
            <a:pPr marL="342900" indent="-342900">
              <a:spcBef>
                <a:spcPct val="0"/>
              </a:spcBef>
              <a:spcAft>
                <a:spcPts val="1300"/>
              </a:spcAft>
              <a:buFont typeface="Tahoma" pitchFamily="34" charset="0"/>
              <a:buChar char="•"/>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Procedimientos </a:t>
            </a:r>
            <a:r>
              <a:rPr lang="es-ES" altLang="en-US" sz="1300" b="0" kern="0" dirty="0">
                <a:solidFill>
                  <a:srgbClr val="333333"/>
                </a:solidFill>
                <a:latin typeface="+mj-lt"/>
                <a:ea typeface="Open Sans" panose="020B0606030504020204" pitchFamily="34" charset="0"/>
                <a:cs typeface="Open Sans" panose="020B0606030504020204" pitchFamily="34" charset="0"/>
              </a:rPr>
              <a:t>deficientes de contratación o colocación laboral</a:t>
            </a:r>
          </a:p>
        </p:txBody>
      </p:sp>
      <p:sp>
        <p:nvSpPr>
          <p:cNvPr id="2" name="Rectangle 1"/>
          <p:cNvSpPr/>
          <p:nvPr/>
        </p:nvSpPr>
        <p:spPr>
          <a:xfrm>
            <a:off x="6083935" y="1593503"/>
            <a:ext cx="3663457" cy="892552"/>
          </a:xfrm>
          <a:prstGeom prst="rect">
            <a:avLst/>
          </a:prstGeom>
        </p:spPr>
        <p:txBody>
          <a:bodyPr wrap="square">
            <a:spAutoFit/>
          </a:bodyPr>
          <a:lstStyle/>
          <a:p>
            <a:pPr>
              <a:spcAft>
                <a:spcPts val="1300"/>
              </a:spcAft>
            </a:pPr>
            <a:r>
              <a:rPr lang="es-ES" altLang="en-US" sz="1300" b="0" dirty="0">
                <a:solidFill>
                  <a:srgbClr val="333333"/>
                </a:solidFill>
                <a:latin typeface="+mj-lt"/>
                <a:ea typeface="Open Sans Light" panose="020B0306030504020204" pitchFamily="34" charset="0"/>
                <a:cs typeface="Open Sans Light" panose="020B0306030504020204" pitchFamily="34" charset="0"/>
              </a:rPr>
              <a:t>Las acciones poco seguras, condiciones inseguras o causas organizativas no se excluyen entre sí: todas pueden ser factores que </a:t>
            </a:r>
            <a:r>
              <a:rPr lang="es-ES" altLang="en-US" sz="1300" b="0" dirty="0" smtClean="0">
                <a:solidFill>
                  <a:srgbClr val="333333"/>
                </a:solidFill>
                <a:latin typeface="+mj-lt"/>
                <a:ea typeface="Open Sans Light" panose="020B0306030504020204" pitchFamily="34" charset="0"/>
                <a:cs typeface="Open Sans Light" panose="020B0306030504020204" pitchFamily="34" charset="0"/>
              </a:rPr>
              <a:t>contribuyen</a:t>
            </a:r>
            <a:r>
              <a:rPr lang="en-US" altLang="en-US" sz="1300" b="0" dirty="0" smtClean="0">
                <a:solidFill>
                  <a:srgbClr val="333333"/>
                </a:solidFill>
                <a:latin typeface="+mj-lt"/>
                <a:ea typeface="Open Sans Light" panose="020B0306030504020204" pitchFamily="34" charset="0"/>
                <a:cs typeface="Open Sans Light" panose="020B0306030504020204" pitchFamily="34" charset="0"/>
              </a:rPr>
              <a:t>. </a:t>
            </a:r>
            <a:endParaRPr lang="en-US" altLang="en-US" sz="1300" b="0" dirty="0">
              <a:solidFill>
                <a:srgbClr val="333333"/>
              </a:solidFill>
              <a:latin typeface="+mj-lt"/>
              <a:ea typeface="Open Sans Light" panose="020B0306030504020204" pitchFamily="34" charset="0"/>
              <a:cs typeface="Open Sans Light" panose="020B0306030504020204" pitchFamily="34" charset="0"/>
            </a:endParaRPr>
          </a:p>
        </p:txBody>
      </p:sp>
      <p:sp>
        <p:nvSpPr>
          <p:cNvPr id="13" name="Rectangle 12"/>
          <p:cNvSpPr/>
          <p:nvPr/>
        </p:nvSpPr>
        <p:spPr>
          <a:xfrm>
            <a:off x="6036071" y="3015503"/>
            <a:ext cx="3747692" cy="9985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ectangle 13"/>
          <p:cNvSpPr/>
          <p:nvPr/>
        </p:nvSpPr>
        <p:spPr>
          <a:xfrm>
            <a:off x="6112271" y="3083702"/>
            <a:ext cx="3352404" cy="892552"/>
          </a:xfrm>
          <a:prstGeom prst="rect">
            <a:avLst/>
          </a:prstGeom>
        </p:spPr>
        <p:txBody>
          <a:bodyPr wrap="square">
            <a:spAutoFit/>
          </a:bodyPr>
          <a:lstStyle/>
          <a:p>
            <a:pPr>
              <a:spcAft>
                <a:spcPts val="1300"/>
              </a:spcAft>
            </a:pPr>
            <a:r>
              <a:rPr lang="es-ES" altLang="en-US" sz="1300" b="0" dirty="0">
                <a:solidFill>
                  <a:srgbClr val="333333"/>
                </a:solidFill>
                <a:latin typeface="+mj-lt"/>
                <a:ea typeface="Open Sans Light" panose="020B0306030504020204" pitchFamily="34" charset="0"/>
                <a:cs typeface="Open Sans Light" panose="020B0306030504020204" pitchFamily="34" charset="0"/>
              </a:rPr>
              <a:t>Minimice los incidentes causados por comportamientos inseguros al fomentar una cultura de seguridad en el lugar de trabajo</a:t>
            </a:r>
            <a:r>
              <a:rPr lang="en-US" altLang="en-US" sz="1300" b="0" dirty="0" smtClean="0">
                <a:solidFill>
                  <a:srgbClr val="333333"/>
                </a:solidFill>
                <a:latin typeface="+mj-lt"/>
                <a:ea typeface="Open Sans Light" panose="020B0306030504020204" pitchFamily="34" charset="0"/>
                <a:cs typeface="Open Sans Light" panose="020B0306030504020204" pitchFamily="34" charset="0"/>
              </a:rPr>
              <a:t>.</a:t>
            </a:r>
            <a:endParaRPr lang="en-US" altLang="en-US" sz="1300" b="0" dirty="0">
              <a:solidFill>
                <a:srgbClr val="333333"/>
              </a:solidFill>
              <a:latin typeface="+mj-lt"/>
              <a:ea typeface="Open Sans Light" panose="020B0306030504020204" pitchFamily="34" charset="0"/>
              <a:cs typeface="Open Sans Light" panose="020B0306030504020204" pitchFamily="34" charset="0"/>
            </a:endParaRPr>
          </a:p>
        </p:txBody>
      </p:sp>
      <p:sp>
        <p:nvSpPr>
          <p:cNvPr id="15" name="Rectangle 14"/>
          <p:cNvSpPr/>
          <p:nvPr/>
        </p:nvSpPr>
        <p:spPr>
          <a:xfrm flipH="1">
            <a:off x="5960663" y="3015504"/>
            <a:ext cx="75405" cy="998544"/>
          </a:xfrm>
          <a:prstGeom prst="rect">
            <a:avLst/>
          </a:prstGeom>
          <a:solidFill>
            <a:srgbClr val="DA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6" name="Straight Connector 1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Rectangle 16"/>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39128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335756" y="533400"/>
            <a:ext cx="7908925" cy="381000"/>
          </a:xfrm>
          <a:prstGeom prst="rect">
            <a:avLst/>
          </a:prstGeom>
          <a:noFill/>
          <a:ln>
            <a:noFill/>
          </a:ln>
        </p:spPr>
        <p:txBody>
          <a:bodyPr vert="horz" wrap="square" lIns="81510" tIns="40755" rIns="81510" bIns="40755" numCol="1" anchor="ctr" anchorCtr="0" compatLnSpc="1">
            <a:prstTxWarp prst="textNoShape">
              <a:avLst/>
            </a:prstTxWarp>
          </a:bodyPr>
          <a:lstStyle/>
          <a:p>
            <a:pPr algn="l" eaLnBrk="0" hangingPunct="0"/>
            <a:r>
              <a:rPr lang="es-ES" sz="2800" b="1" dirty="0">
                <a:solidFill>
                  <a:srgbClr val="4A72A8"/>
                </a:solidFill>
                <a:ea typeface="Open Sans Condensed" panose="020B0806030504020204" pitchFamily="34" charset="0"/>
                <a:cs typeface="Open Sans Condensed" panose="020B0806030504020204" pitchFamily="34" charset="0"/>
              </a:rPr>
              <a:t>Cláusula de exención de responsabilidad</a:t>
            </a:r>
            <a:endParaRPr lang="en-US" sz="2800" b="1" dirty="0">
              <a:solidFill>
                <a:srgbClr val="4A72A8"/>
              </a:solidFill>
              <a:ea typeface="Open Sans Condensed" panose="020B0806030504020204" pitchFamily="34" charset="0"/>
              <a:cs typeface="Open Sans Condensed" panose="020B0806030504020204" pitchFamily="34" charset="0"/>
            </a:endParaRPr>
          </a:p>
        </p:txBody>
      </p:sp>
      <p:sp>
        <p:nvSpPr>
          <p:cNvPr id="5123" name="Content Placeholder 2"/>
          <p:cNvSpPr>
            <a:spLocks noGrp="1"/>
          </p:cNvSpPr>
          <p:nvPr>
            <p:ph idx="4294967295"/>
          </p:nvPr>
        </p:nvSpPr>
        <p:spPr>
          <a:xfrm>
            <a:off x="320675" y="1371600"/>
            <a:ext cx="4495800" cy="3505200"/>
          </a:xfrm>
          <a:prstGeom prst="rect">
            <a:avLst/>
          </a:prstGeom>
        </p:spPr>
        <p:txBody>
          <a:bodyPr/>
          <a:lstStyle/>
          <a:p>
            <a:pPr>
              <a:spcBef>
                <a:spcPct val="0"/>
              </a:spcBef>
              <a:spcAft>
                <a:spcPts val="1300"/>
              </a:spcAft>
            </a:pPr>
            <a:r>
              <a:rPr lang="es-ES" altLang="en-US" sz="1300" dirty="0">
                <a:solidFill>
                  <a:srgbClr val="333333"/>
                </a:solidFill>
                <a:latin typeface="+mj-lt"/>
                <a:ea typeface="Open Sans" panose="020B0606030504020204" pitchFamily="34" charset="0"/>
                <a:cs typeface="Open Sans" panose="020B0606030504020204" pitchFamily="34" charset="0"/>
              </a:rPr>
              <a:t>Este material de capacitación presenta información muy importante y pertinente. Sin embargo, no debe suponerse que este programa cumple con todos los requisitos legales de cada estado. Algunos estados requieren que una persona con capacitación y formación específica elabore y brinde dicha capacitación.</a:t>
            </a:r>
          </a:p>
          <a:p>
            <a:pPr>
              <a:spcBef>
                <a:spcPct val="0"/>
              </a:spcBef>
              <a:spcAft>
                <a:spcPts val="1300"/>
              </a:spcAft>
            </a:pPr>
            <a:r>
              <a:rPr lang="es-ES" altLang="en-US" sz="1300" dirty="0">
                <a:solidFill>
                  <a:srgbClr val="333333"/>
                </a:solidFill>
                <a:latin typeface="+mj-lt"/>
                <a:ea typeface="Open Sans" panose="020B0606030504020204" pitchFamily="34" charset="0"/>
                <a:cs typeface="Open Sans" panose="020B0606030504020204" pitchFamily="34" charset="0"/>
              </a:rPr>
              <a:t>Esta capacitación es a NIVEL DE CONCIENTIZACIÓN y no autoriza a ninguna persona a realizar trabajos, ni valida su nivel de competencia; debe complementarse con evaluaciones y capacitación en operaciones y procesos específicos, así como supervisión por parte de la gerencia, para garantizar el entendimiento y cumplimiento de toda capacitación.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8457"/>
          <a:stretch/>
        </p:blipFill>
        <p:spPr>
          <a:xfrm>
            <a:off x="0" y="-2500"/>
            <a:ext cx="9783763" cy="98192"/>
          </a:xfrm>
          <a:prstGeom prst="rect">
            <a:avLst/>
          </a:prstGeom>
        </p:spPr>
      </p:pic>
      <p:sp>
        <p:nvSpPr>
          <p:cNvPr id="6" name="Content Placeholder 2"/>
          <p:cNvSpPr txBox="1">
            <a:spLocks/>
          </p:cNvSpPr>
          <p:nvPr/>
        </p:nvSpPr>
        <p:spPr>
          <a:xfrm>
            <a:off x="4901820" y="1371600"/>
            <a:ext cx="4495800" cy="3276600"/>
          </a:xfrm>
          <a:prstGeom prst="rect">
            <a:avLst/>
          </a:prstGeom>
        </p:spPr>
        <p:txBody>
          <a:bodyPr/>
          <a:lstStyle>
            <a:lvl1pPr marL="304800" indent="-304800" algn="l" rtl="0" eaLnBrk="0" fontAlgn="base" hangingPunct="0">
              <a:spcBef>
                <a:spcPct val="20000"/>
              </a:spcBef>
              <a:spcAft>
                <a:spcPct val="0"/>
              </a:spcAft>
              <a:buChar char="•"/>
              <a:defRPr sz="2900">
                <a:solidFill>
                  <a:schemeClr val="tx1"/>
                </a:solidFill>
                <a:latin typeface="+mn-lt"/>
                <a:ea typeface="+mn-ea"/>
                <a:cs typeface="+mn-cs"/>
              </a:defRPr>
            </a:lvl1pPr>
            <a:lvl2pPr marL="661988" indent="-254000" algn="l" rtl="0" eaLnBrk="0" fontAlgn="base" hangingPunct="0">
              <a:spcBef>
                <a:spcPct val="20000"/>
              </a:spcBef>
              <a:spcAft>
                <a:spcPct val="0"/>
              </a:spcAft>
              <a:buChar char="–"/>
              <a:defRPr sz="2500">
                <a:solidFill>
                  <a:schemeClr val="tx1"/>
                </a:solidFill>
                <a:latin typeface="+mn-lt"/>
                <a:cs typeface="+mn-cs"/>
              </a:defRPr>
            </a:lvl2pPr>
            <a:lvl3pPr marL="1017588" indent="-203200" algn="l" rtl="0" eaLnBrk="0" fontAlgn="base" hangingPunct="0">
              <a:spcBef>
                <a:spcPct val="20000"/>
              </a:spcBef>
              <a:spcAft>
                <a:spcPct val="0"/>
              </a:spcAft>
              <a:buChar char="•"/>
              <a:defRPr sz="2100">
                <a:solidFill>
                  <a:schemeClr val="tx1"/>
                </a:solidFill>
                <a:latin typeface="+mn-lt"/>
                <a:cs typeface="+mn-cs"/>
              </a:defRPr>
            </a:lvl3pPr>
            <a:lvl4pPr marL="1425575" indent="-203200" algn="l" rtl="0" eaLnBrk="0" fontAlgn="base" hangingPunct="0">
              <a:spcBef>
                <a:spcPct val="20000"/>
              </a:spcBef>
              <a:spcAft>
                <a:spcPct val="0"/>
              </a:spcAft>
              <a:buChar char="–"/>
              <a:defRPr>
                <a:solidFill>
                  <a:schemeClr val="tx1"/>
                </a:solidFill>
                <a:latin typeface="+mn-lt"/>
                <a:cs typeface="+mn-cs"/>
              </a:defRPr>
            </a:lvl4pPr>
            <a:lvl5pPr marL="1833563" indent="-203200" algn="l" rtl="0" eaLnBrk="0" fontAlgn="base" hangingPunct="0">
              <a:spcBef>
                <a:spcPct val="20000"/>
              </a:spcBef>
              <a:spcAft>
                <a:spcPct val="0"/>
              </a:spcAft>
              <a:buChar char="»"/>
              <a:defRPr>
                <a:solidFill>
                  <a:schemeClr val="tx1"/>
                </a:solidFill>
                <a:latin typeface="+mn-lt"/>
                <a:cs typeface="+mn-cs"/>
              </a:defRPr>
            </a:lvl5pPr>
            <a:lvl6pPr marL="2241514" indent="-203774" algn="l" rtl="0" fontAlgn="base">
              <a:spcBef>
                <a:spcPct val="20000"/>
              </a:spcBef>
              <a:spcAft>
                <a:spcPct val="0"/>
              </a:spcAft>
              <a:buChar char="»"/>
              <a:defRPr sz="1800">
                <a:solidFill>
                  <a:schemeClr val="tx1"/>
                </a:solidFill>
                <a:latin typeface="+mn-lt"/>
                <a:cs typeface="+mn-cs"/>
              </a:defRPr>
            </a:lvl6pPr>
            <a:lvl7pPr marL="2649063" indent="-203774" algn="l" rtl="0" fontAlgn="base">
              <a:spcBef>
                <a:spcPct val="20000"/>
              </a:spcBef>
              <a:spcAft>
                <a:spcPct val="0"/>
              </a:spcAft>
              <a:buChar char="»"/>
              <a:defRPr sz="1800">
                <a:solidFill>
                  <a:schemeClr val="tx1"/>
                </a:solidFill>
                <a:latin typeface="+mn-lt"/>
                <a:cs typeface="+mn-cs"/>
              </a:defRPr>
            </a:lvl7pPr>
            <a:lvl8pPr marL="3056611" indent="-203774" algn="l" rtl="0" fontAlgn="base">
              <a:spcBef>
                <a:spcPct val="20000"/>
              </a:spcBef>
              <a:spcAft>
                <a:spcPct val="0"/>
              </a:spcAft>
              <a:buChar char="»"/>
              <a:defRPr sz="1800">
                <a:solidFill>
                  <a:schemeClr val="tx1"/>
                </a:solidFill>
                <a:latin typeface="+mn-lt"/>
                <a:cs typeface="+mn-cs"/>
              </a:defRPr>
            </a:lvl8pPr>
            <a:lvl9pPr marL="3464159" indent="-203774" algn="l" rtl="0" fontAlgn="base">
              <a:spcBef>
                <a:spcPct val="20000"/>
              </a:spcBef>
              <a:spcAft>
                <a:spcPct val="0"/>
              </a:spcAft>
              <a:buChar char="»"/>
              <a:defRPr sz="1800">
                <a:solidFill>
                  <a:schemeClr val="tx1"/>
                </a:solidFill>
                <a:latin typeface="+mn-lt"/>
                <a:cs typeface="+mn-cs"/>
              </a:defRPr>
            </a:lvl9pPr>
          </a:lstStyle>
          <a:p>
            <a:pPr>
              <a:spcBef>
                <a:spcPct val="0"/>
              </a:spcBef>
              <a:spcAft>
                <a:spcPts val="1300"/>
              </a:spcAft>
            </a:pPr>
            <a:r>
              <a:rPr lang="es-ES" altLang="en-US" sz="1300" b="0" kern="0" dirty="0">
                <a:solidFill>
                  <a:srgbClr val="333333"/>
                </a:solidFill>
                <a:latin typeface="+mj-lt"/>
                <a:ea typeface="Open Sans" panose="020B0606030504020204" pitchFamily="34" charset="0"/>
                <a:cs typeface="Open Sans" panose="020B0606030504020204" pitchFamily="34" charset="0"/>
              </a:rPr>
              <a:t>Su organización debe hacer una evaluación de todas las exposiciones y códigos y reglamentos correspondientes. Además, debe establecer medidas de control, capacitación y protección adecuadas para controlar eficazmente las exposiciones y garantizar su cumplimiento. </a:t>
            </a:r>
          </a:p>
          <a:p>
            <a:pPr>
              <a:spcBef>
                <a:spcPct val="0"/>
              </a:spcBef>
              <a:spcAft>
                <a:spcPts val="1300"/>
              </a:spcAft>
            </a:pPr>
            <a:r>
              <a:rPr lang="es-ES" altLang="en-US" sz="1300" b="0" kern="0" dirty="0">
                <a:solidFill>
                  <a:srgbClr val="333333"/>
                </a:solidFill>
                <a:latin typeface="+mj-lt"/>
                <a:ea typeface="Open Sans" panose="020B0606030504020204" pitchFamily="34" charset="0"/>
                <a:cs typeface="Open Sans" panose="020B0606030504020204" pitchFamily="34" charset="0"/>
              </a:rPr>
              <a:t>Este programa no determina que las condiciones y las prácticas de su organización sean seguras, ni ofrece garantía de que el recurso a este programa impedirá accidentes y pérdidas, ni el cumplimiento con los reglamentos locales, estatales o federales. </a:t>
            </a:r>
          </a:p>
        </p:txBody>
      </p:sp>
      <p:sp>
        <p:nvSpPr>
          <p:cNvPr id="8" name="Rectangle 7"/>
          <p:cNvSpPr/>
          <p:nvPr/>
        </p:nvSpPr>
        <p:spPr>
          <a:xfrm>
            <a:off x="315119" y="164812"/>
            <a:ext cx="2210594" cy="246221"/>
          </a:xfrm>
          <a:prstGeom prst="rect">
            <a:avLst/>
          </a:prstGeom>
        </p:spPr>
        <p:txBody>
          <a:bodyPr wrap="square">
            <a:spAutoFit/>
          </a:bodyPr>
          <a:lstStyle/>
          <a:p>
            <a:r>
              <a:rPr lang="en-US" altLang="en-US" sz="1000" b="0" kern="0" smtClean="0">
                <a:solidFill>
                  <a:srgbClr val="FA834E"/>
                </a:solidFill>
                <a:latin typeface="+mj-lt"/>
                <a:ea typeface="Tahoma" panose="020B0604030504040204" pitchFamily="34" charset="0"/>
                <a:cs typeface="Tahoma" panose="020B0604030504040204" pitchFamily="34" charset="0"/>
              </a:rPr>
              <a:t>&gt;   </a:t>
            </a:r>
            <a:r>
              <a:rPr lang="en-US" altLang="en-US" sz="1000" b="0" kern="0">
                <a:solidFill>
                  <a:srgbClr val="FA834E"/>
                </a:solidFill>
                <a:latin typeface="+mj-lt"/>
                <a:ea typeface="Open Sans" panose="020B0606030504020204" pitchFamily="34" charset="0"/>
                <a:cs typeface="Open Sans" panose="020B0606030504020204" pitchFamily="34" charset="0"/>
              </a:rPr>
              <a:t>Introducción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 name="Straight Connector 9"/>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417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20361" y="1371600"/>
            <a:ext cx="4557520" cy="3489008"/>
          </a:xfrm>
          <a:prstGeom prst="rect">
            <a:avLst/>
          </a:prstGeom>
        </p:spPr>
        <p:txBody>
          <a:bodyPr/>
          <a:lstStyle/>
          <a:p>
            <a:pPr marL="0" indent="0">
              <a:spcBef>
                <a:spcPct val="0"/>
              </a:spcBef>
              <a:spcAft>
                <a:spcPts val="1100"/>
              </a:spcAft>
              <a:buClr>
                <a:schemeClr val="tx1"/>
              </a:buClr>
              <a:buNone/>
              <a:defRPr/>
            </a:pPr>
            <a:r>
              <a:rPr lang="en-US" sz="1500" b="1" dirty="0" err="1">
                <a:solidFill>
                  <a:srgbClr val="DA5500"/>
                </a:solidFill>
                <a:latin typeface="+mj-lt"/>
                <a:ea typeface="Open Sans" panose="020B0606030504020204" pitchFamily="34" charset="0"/>
                <a:cs typeface="Open Sans" panose="020B0606030504020204" pitchFamily="34" charset="0"/>
              </a:rPr>
              <a:t>Qué</a:t>
            </a:r>
            <a:r>
              <a:rPr lang="en-US" sz="1500" b="1" dirty="0">
                <a:solidFill>
                  <a:srgbClr val="DA5500"/>
                </a:solidFill>
                <a:latin typeface="+mj-lt"/>
                <a:ea typeface="Open Sans" panose="020B0606030504020204" pitchFamily="34" charset="0"/>
                <a:cs typeface="Open Sans" panose="020B0606030504020204" pitchFamily="34" charset="0"/>
              </a:rPr>
              <a:t> </a:t>
            </a:r>
            <a:r>
              <a:rPr lang="en-US" sz="1500" b="1" dirty="0" err="1">
                <a:solidFill>
                  <a:srgbClr val="DA5500"/>
                </a:solidFill>
                <a:latin typeface="+mj-lt"/>
                <a:ea typeface="Open Sans" panose="020B0606030504020204" pitchFamily="34" charset="0"/>
                <a:cs typeface="Open Sans" panose="020B0606030504020204" pitchFamily="34" charset="0"/>
              </a:rPr>
              <a:t>necesita</a:t>
            </a:r>
            <a:r>
              <a:rPr lang="en-US" sz="1500" b="1" dirty="0">
                <a:solidFill>
                  <a:srgbClr val="DA5500"/>
                </a:solidFill>
                <a:latin typeface="+mj-lt"/>
                <a:ea typeface="Open Sans" panose="020B0606030504020204" pitchFamily="34" charset="0"/>
                <a:cs typeface="Open Sans" panose="020B0606030504020204" pitchFamily="34" charset="0"/>
              </a:rPr>
              <a:t> </a:t>
            </a:r>
            <a:r>
              <a:rPr lang="en-US" sz="1500" b="1" dirty="0" smtClean="0">
                <a:solidFill>
                  <a:srgbClr val="DA5500"/>
                </a:solidFill>
                <a:latin typeface="+mj-lt"/>
                <a:ea typeface="Open Sans" panose="020B0606030504020204" pitchFamily="34" charset="0"/>
                <a:cs typeface="Open Sans" panose="020B0606030504020204" pitchFamily="34" charset="0"/>
              </a:rPr>
              <a:t>saber:</a:t>
            </a:r>
            <a:endParaRPr lang="en-US" sz="1500" dirty="0">
              <a:solidFill>
                <a:srgbClr val="DA5500"/>
              </a:solidFill>
              <a:latin typeface="+mj-lt"/>
              <a:ea typeface="Open Sans" panose="020B0606030504020204" pitchFamily="34" charset="0"/>
              <a:cs typeface="Open Sans" panose="020B0606030504020204" pitchFamily="34" charset="0"/>
            </a:endParaRPr>
          </a:p>
          <a:p>
            <a:pPr marL="349250" indent="-349250">
              <a:spcBef>
                <a:spcPct val="0"/>
              </a:spcBef>
              <a:spcAft>
                <a:spcPts val="1500"/>
              </a:spcAft>
              <a:buClr>
                <a:schemeClr val="tx1"/>
              </a:buClr>
              <a:buFont typeface="+mj-lt"/>
              <a:buAutoNum type="arabicPeriod"/>
              <a:defRPr/>
            </a:pPr>
            <a:r>
              <a:rPr lang="en-US" sz="1500" dirty="0" err="1">
                <a:solidFill>
                  <a:srgbClr val="333333"/>
                </a:solidFill>
                <a:latin typeface="+mj-lt"/>
                <a:ea typeface="Open Sans" panose="020B0606030504020204" pitchFamily="34" charset="0"/>
                <a:cs typeface="Open Sans" panose="020B0606030504020204" pitchFamily="34" charset="0"/>
              </a:rPr>
              <a:t>Preparación</a:t>
            </a:r>
            <a:r>
              <a:rPr lang="en-US" sz="1500" dirty="0">
                <a:solidFill>
                  <a:srgbClr val="333333"/>
                </a:solidFill>
                <a:latin typeface="+mj-lt"/>
                <a:ea typeface="Open Sans" panose="020B0606030504020204" pitchFamily="34" charset="0"/>
                <a:cs typeface="Open Sans" panose="020B0606030504020204" pitchFamily="34" charset="0"/>
              </a:rPr>
              <a:t> </a:t>
            </a:r>
            <a:r>
              <a:rPr lang="en-US" sz="1500" dirty="0" err="1">
                <a:solidFill>
                  <a:srgbClr val="333333"/>
                </a:solidFill>
                <a:latin typeface="+mj-lt"/>
                <a:ea typeface="Open Sans" panose="020B0606030504020204" pitchFamily="34" charset="0"/>
                <a:cs typeface="Open Sans" panose="020B0606030504020204" pitchFamily="34" charset="0"/>
              </a:rPr>
              <a:t>organizativa</a:t>
            </a:r>
            <a:r>
              <a:rPr lang="en-US" sz="1500" dirty="0">
                <a:solidFill>
                  <a:srgbClr val="333333"/>
                </a:solidFill>
                <a:latin typeface="+mj-lt"/>
                <a:ea typeface="Open Sans" panose="020B0606030504020204" pitchFamily="34" charset="0"/>
                <a:cs typeface="Open Sans" panose="020B0606030504020204" pitchFamily="34" charset="0"/>
              </a:rPr>
              <a:t> para </a:t>
            </a:r>
            <a:r>
              <a:rPr lang="en-US" sz="1500" dirty="0" err="1">
                <a:solidFill>
                  <a:srgbClr val="333333"/>
                </a:solidFill>
                <a:latin typeface="+mj-lt"/>
                <a:ea typeface="Open Sans" panose="020B0606030504020204" pitchFamily="34" charset="0"/>
                <a:cs typeface="Open Sans" panose="020B0606030504020204" pitchFamily="34" charset="0"/>
              </a:rPr>
              <a:t>incidentes</a:t>
            </a:r>
            <a:endParaRPr lang="en-US" sz="1500" dirty="0">
              <a:solidFill>
                <a:srgbClr val="333333"/>
              </a:solidFill>
              <a:latin typeface="+mj-lt"/>
              <a:ea typeface="Open Sans" panose="020B0606030504020204" pitchFamily="34" charset="0"/>
              <a:cs typeface="Open Sans" panose="020B0606030504020204" pitchFamily="34" charset="0"/>
            </a:endParaRPr>
          </a:p>
          <a:p>
            <a:pPr marL="349250" indent="-349250">
              <a:spcBef>
                <a:spcPct val="0"/>
              </a:spcBef>
              <a:spcAft>
                <a:spcPts val="1500"/>
              </a:spcAft>
              <a:buClr>
                <a:schemeClr val="tx1"/>
              </a:buClr>
              <a:buFont typeface="+mj-lt"/>
              <a:buAutoNum type="arabicPeriod"/>
              <a:defRPr/>
            </a:pPr>
            <a:r>
              <a:rPr lang="en-US" sz="1500" dirty="0" err="1" smtClean="0">
                <a:solidFill>
                  <a:srgbClr val="333333"/>
                </a:solidFill>
                <a:latin typeface="+mj-lt"/>
                <a:ea typeface="Open Sans" panose="020B0606030504020204" pitchFamily="34" charset="0"/>
                <a:cs typeface="Open Sans" panose="020B0606030504020204" pitchFamily="34" charset="0"/>
              </a:rPr>
              <a:t>Respuesta</a:t>
            </a:r>
            <a:r>
              <a:rPr lang="en-US" sz="1500" dirty="0" smtClean="0">
                <a:solidFill>
                  <a:srgbClr val="333333"/>
                </a:solidFill>
                <a:latin typeface="+mj-lt"/>
                <a:ea typeface="Open Sans" panose="020B0606030504020204" pitchFamily="34" charset="0"/>
                <a:cs typeface="Open Sans" panose="020B0606030504020204" pitchFamily="34" charset="0"/>
              </a:rPr>
              <a:t> </a:t>
            </a:r>
            <a:r>
              <a:rPr lang="en-US" sz="1500" dirty="0" err="1">
                <a:solidFill>
                  <a:srgbClr val="333333"/>
                </a:solidFill>
                <a:latin typeface="+mj-lt"/>
                <a:ea typeface="Open Sans" panose="020B0606030504020204" pitchFamily="34" charset="0"/>
                <a:cs typeface="Open Sans" panose="020B0606030504020204" pitchFamily="34" charset="0"/>
              </a:rPr>
              <a:t>inicial</a:t>
            </a:r>
            <a:r>
              <a:rPr lang="en-US" sz="1500" dirty="0">
                <a:solidFill>
                  <a:srgbClr val="333333"/>
                </a:solidFill>
                <a:latin typeface="+mj-lt"/>
                <a:ea typeface="Open Sans" panose="020B0606030504020204" pitchFamily="34" charset="0"/>
                <a:cs typeface="Open Sans" panose="020B0606030504020204" pitchFamily="34" charset="0"/>
              </a:rPr>
              <a:t> a </a:t>
            </a:r>
            <a:r>
              <a:rPr lang="en-US" sz="1500" dirty="0" err="1">
                <a:solidFill>
                  <a:srgbClr val="333333"/>
                </a:solidFill>
                <a:latin typeface="+mj-lt"/>
                <a:ea typeface="Open Sans" panose="020B0606030504020204" pitchFamily="34" charset="0"/>
                <a:cs typeface="Open Sans" panose="020B0606030504020204" pitchFamily="34" charset="0"/>
              </a:rPr>
              <a:t>incidentes</a:t>
            </a:r>
            <a:r>
              <a:rPr lang="en-US" sz="1500" dirty="0">
                <a:solidFill>
                  <a:srgbClr val="333333"/>
                </a:solidFill>
                <a:latin typeface="+mj-lt"/>
                <a:ea typeface="Open Sans" panose="020B0606030504020204" pitchFamily="34" charset="0"/>
                <a:cs typeface="Open Sans" panose="020B0606030504020204" pitchFamily="34" charset="0"/>
              </a:rPr>
              <a:t> </a:t>
            </a:r>
          </a:p>
        </p:txBody>
      </p:sp>
      <p:sp>
        <p:nvSpPr>
          <p:cNvPr id="9" name="Title 1"/>
          <p:cNvSpPr txBox="1">
            <a:spLocks/>
          </p:cNvSpPr>
          <p:nvPr/>
        </p:nvSpPr>
        <p:spPr bwMode="auto">
          <a:xfrm>
            <a:off x="2620361" y="457200"/>
            <a:ext cx="6794329" cy="693068"/>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Preparación</a:t>
            </a:r>
            <a:r>
              <a:rPr lang="en-US" altLang="en-US" sz="2800" dirty="0">
                <a:ea typeface="Open Sans Condensed" panose="020B0806030504020204" pitchFamily="34" charset="0"/>
                <a:cs typeface="Open Sans Condensed" panose="020B0806030504020204" pitchFamily="34" charset="0"/>
              </a:rPr>
              <a:t> y </a:t>
            </a:r>
            <a:r>
              <a:rPr lang="en-US" altLang="en-US" sz="2800" dirty="0" err="1">
                <a:ea typeface="Open Sans Condensed" panose="020B0806030504020204" pitchFamily="34" charset="0"/>
                <a:cs typeface="Open Sans Condensed" panose="020B0806030504020204" pitchFamily="34" charset="0"/>
              </a:rPr>
              <a:t>respuesta</a:t>
            </a:r>
            <a:endParaRPr lang="en-US" altLang="en-US" sz="2800" dirty="0">
              <a:ea typeface="Open Sans Condensed" panose="020B0806030504020204" pitchFamily="34" charset="0"/>
              <a:cs typeface="Open Sans Condensed" panose="020B0806030504020204" pitchFamily="34" charset="0"/>
            </a:endParaRPr>
          </a:p>
        </p:txBody>
      </p:sp>
      <p:cxnSp>
        <p:nvCxnSpPr>
          <p:cNvPr id="5" name="Straight Connector 4"/>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2</a:t>
            </a:r>
            <a:endParaRPr lang="en-US" sz="28000" dirty="0">
              <a:solidFill>
                <a:srgbClr val="FA834E"/>
              </a:solidFill>
            </a:endParaRPr>
          </a:p>
        </p:txBody>
      </p:sp>
    </p:spTree>
    <p:extLst>
      <p:ext uri="{BB962C8B-B14F-4D97-AF65-F5344CB8AC3E}">
        <p14:creationId xmlns:p14="http://schemas.microsoft.com/office/powerpoint/2010/main" val="356187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20675" y="1371600"/>
            <a:ext cx="4799806" cy="4038600"/>
          </a:xfrm>
          <a:prstGeom prst="rect">
            <a:avLst/>
          </a:prstGeom>
        </p:spPr>
        <p:txBody>
          <a:bodyPr/>
          <a:lstStyle/>
          <a:p>
            <a:pPr marL="0" indent="0">
              <a:spcBef>
                <a:spcPct val="0"/>
              </a:spcBef>
              <a:spcAft>
                <a:spcPts val="1000"/>
              </a:spcAft>
              <a:buNone/>
            </a:pPr>
            <a:r>
              <a:rPr lang="es-ES" altLang="en-US" sz="1300" b="1" dirty="0">
                <a:solidFill>
                  <a:srgbClr val="DA5500"/>
                </a:solidFill>
                <a:latin typeface="+mj-lt"/>
                <a:ea typeface="Open Sans" panose="020B0606030504020204" pitchFamily="34" charset="0"/>
                <a:cs typeface="Open Sans" panose="020B0606030504020204" pitchFamily="34" charset="0"/>
              </a:rPr>
              <a:t>Asegúrese de que su organización esté preparada:</a:t>
            </a:r>
            <a:endParaRPr lang="en-US" altLang="en-US" sz="1300" dirty="0" smtClean="0">
              <a:solidFill>
                <a:srgbClr val="DA5500"/>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s-ES" altLang="en-US" sz="1300" b="1" dirty="0" smtClean="0">
                <a:solidFill>
                  <a:srgbClr val="333333"/>
                </a:solidFill>
                <a:latin typeface="+mj-lt"/>
                <a:ea typeface="Open Sans" panose="020B0606030504020204" pitchFamily="34" charset="0"/>
                <a:cs typeface="Open Sans" panose="020B0606030504020204" pitchFamily="34" charset="0"/>
              </a:rPr>
              <a:t>Implemente </a:t>
            </a:r>
            <a:r>
              <a:rPr lang="es-ES" altLang="en-US" sz="1300" b="1" dirty="0">
                <a:solidFill>
                  <a:srgbClr val="333333"/>
                </a:solidFill>
                <a:latin typeface="+mj-lt"/>
                <a:ea typeface="Open Sans" panose="020B0606030504020204" pitchFamily="34" charset="0"/>
                <a:cs typeface="Open Sans" panose="020B0606030504020204" pitchFamily="34" charset="0"/>
              </a:rPr>
              <a:t>métodos de comunicación efectivos y confiables </a:t>
            </a:r>
            <a:r>
              <a:rPr lang="es-ES" altLang="en-US" sz="1300" dirty="0">
                <a:solidFill>
                  <a:srgbClr val="333333"/>
                </a:solidFill>
                <a:latin typeface="+mj-lt"/>
                <a:ea typeface="Open Sans" panose="020B0606030504020204" pitchFamily="34" charset="0"/>
                <a:cs typeface="Open Sans" panose="020B0606030504020204" pitchFamily="34" charset="0"/>
              </a:rPr>
              <a:t>en todo el establecimiento.</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600"/>
              </a:spcAft>
            </a:pPr>
            <a:r>
              <a:rPr lang="es-ES" altLang="en-US" sz="1300" b="1" dirty="0" smtClean="0">
                <a:solidFill>
                  <a:srgbClr val="333333"/>
                </a:solidFill>
                <a:latin typeface="+mj-lt"/>
                <a:ea typeface="Open Sans" panose="020B0606030504020204" pitchFamily="34" charset="0"/>
                <a:cs typeface="Open Sans" panose="020B0606030504020204" pitchFamily="34" charset="0"/>
              </a:rPr>
              <a:t>Cree </a:t>
            </a:r>
            <a:r>
              <a:rPr lang="es-ES" altLang="en-US" sz="1300" b="1" dirty="0">
                <a:solidFill>
                  <a:srgbClr val="333333"/>
                </a:solidFill>
                <a:latin typeface="+mj-lt"/>
                <a:ea typeface="Open Sans" panose="020B0606030504020204" pitchFamily="34" charset="0"/>
                <a:cs typeface="Open Sans" panose="020B0606030504020204" pitchFamily="34" charset="0"/>
              </a:rPr>
              <a:t>planes de contingencia que contemplen qué hacer:</a:t>
            </a:r>
            <a:endParaRPr lang="en-US" altLang="en-US" sz="1300" dirty="0">
              <a:solidFill>
                <a:srgbClr val="333333"/>
              </a:solidFill>
              <a:latin typeface="+mj-lt"/>
              <a:ea typeface="Open Sans" panose="020B0606030504020204" pitchFamily="34" charset="0"/>
              <a:cs typeface="Open Sans" panose="020B0606030504020204" pitchFamily="34" charset="0"/>
            </a:endParaRPr>
          </a:p>
          <a:p>
            <a:pPr marL="685800" lvl="1" indent="-342900">
              <a:spcBef>
                <a:spcPct val="0"/>
              </a:spcBef>
              <a:spcAft>
                <a:spcPts val="600"/>
              </a:spcAft>
            </a:pPr>
            <a:r>
              <a:rPr lang="es-ES" altLang="en-US" sz="1300" dirty="0">
                <a:solidFill>
                  <a:srgbClr val="333333"/>
                </a:solidFill>
                <a:latin typeface="+mj-lt"/>
                <a:ea typeface="Open Sans" panose="020B0606030504020204" pitchFamily="34" charset="0"/>
                <a:cs typeface="Open Sans" panose="020B0606030504020204" pitchFamily="34" charset="0"/>
              </a:rPr>
              <a:t>Si los gerentes o supervisores no están disponibles.</a:t>
            </a:r>
          </a:p>
          <a:p>
            <a:pPr marL="685800" lvl="1" indent="-342900">
              <a:spcBef>
                <a:spcPct val="0"/>
              </a:spcBef>
              <a:spcAft>
                <a:spcPts val="6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Si </a:t>
            </a:r>
            <a:r>
              <a:rPr lang="es-ES" altLang="en-US" sz="1300" dirty="0">
                <a:solidFill>
                  <a:srgbClr val="333333"/>
                </a:solidFill>
                <a:latin typeface="+mj-lt"/>
                <a:ea typeface="Open Sans" panose="020B0606030504020204" pitchFamily="34" charset="0"/>
                <a:cs typeface="Open Sans" panose="020B0606030504020204" pitchFamily="34" charset="0"/>
              </a:rPr>
              <a:t>fallan los principales medios de comunicación interna.</a:t>
            </a:r>
          </a:p>
          <a:p>
            <a:pPr marL="342900" indent="-342900">
              <a:spcBef>
                <a:spcPct val="0"/>
              </a:spcBef>
              <a:spcAft>
                <a:spcPts val="600"/>
              </a:spcAft>
            </a:pPr>
            <a:r>
              <a:rPr lang="es-ES" altLang="en-US" sz="1300" b="1" dirty="0" smtClean="0">
                <a:solidFill>
                  <a:srgbClr val="333333"/>
                </a:solidFill>
                <a:latin typeface="+mj-lt"/>
                <a:ea typeface="Open Sans" panose="020B0606030504020204" pitchFamily="34" charset="0"/>
                <a:cs typeface="Open Sans" panose="020B0606030504020204" pitchFamily="34" charset="0"/>
              </a:rPr>
              <a:t>Capacite </a:t>
            </a:r>
            <a:r>
              <a:rPr lang="es-ES" altLang="en-US" sz="1300" b="1" dirty="0">
                <a:solidFill>
                  <a:srgbClr val="333333"/>
                </a:solidFill>
                <a:latin typeface="+mj-lt"/>
                <a:ea typeface="Open Sans" panose="020B0606030504020204" pitchFamily="34" charset="0"/>
                <a:cs typeface="Open Sans" panose="020B0606030504020204" pitchFamily="34" charset="0"/>
              </a:rPr>
              <a:t>a los empleados para:</a:t>
            </a:r>
            <a:endParaRPr lang="en-US" altLang="en-US" sz="1300" b="1" dirty="0" smtClean="0">
              <a:solidFill>
                <a:srgbClr val="333333"/>
              </a:solidFill>
              <a:latin typeface="+mj-lt"/>
              <a:ea typeface="Open Sans" panose="020B0606030504020204" pitchFamily="34" charset="0"/>
              <a:cs typeface="Open Sans" panose="020B0606030504020204" pitchFamily="34" charset="0"/>
            </a:endParaRPr>
          </a:p>
          <a:p>
            <a:pPr marL="685800" indent="-342900">
              <a:spcBef>
                <a:spcPct val="0"/>
              </a:spcBef>
              <a:spcAft>
                <a:spcPts val="600"/>
              </a:spcAft>
              <a:buFont typeface="Tahoma" panose="020B0604030504040204" pitchFamily="34" charset="0"/>
              <a:buChar char="‒"/>
            </a:pPr>
            <a:r>
              <a:rPr lang="es-ES" altLang="en-US" sz="1300" dirty="0">
                <a:solidFill>
                  <a:srgbClr val="333333"/>
                </a:solidFill>
                <a:latin typeface="+mj-lt"/>
                <a:ea typeface="Open Sans" panose="020B0606030504020204" pitchFamily="34" charset="0"/>
                <a:cs typeface="Open Sans" panose="020B0606030504020204" pitchFamily="34" charset="0"/>
              </a:rPr>
              <a:t>Informar adecuadamente incidentes y cuasi accidentes.</a:t>
            </a:r>
          </a:p>
          <a:p>
            <a:pPr marL="685800" indent="-342900">
              <a:spcBef>
                <a:spcPct val="0"/>
              </a:spcBef>
              <a:spcAft>
                <a:spcPts val="600"/>
              </a:spcAft>
              <a:buFont typeface="Tahoma" panose="020B0604030504040204"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Reconocer </a:t>
            </a:r>
            <a:r>
              <a:rPr lang="es-ES" altLang="en-US" sz="1300" dirty="0">
                <a:solidFill>
                  <a:srgbClr val="333333"/>
                </a:solidFill>
                <a:latin typeface="+mj-lt"/>
                <a:ea typeface="Open Sans" panose="020B0606030504020204" pitchFamily="34" charset="0"/>
                <a:cs typeface="Open Sans" panose="020B0606030504020204" pitchFamily="34" charset="0"/>
              </a:rPr>
              <a:t>y responder a emergencias. </a:t>
            </a:r>
          </a:p>
          <a:p>
            <a:pPr marL="685800" indent="-342900">
              <a:spcBef>
                <a:spcPct val="0"/>
              </a:spcBef>
              <a:spcAft>
                <a:spcPts val="600"/>
              </a:spcAft>
              <a:buFont typeface="Tahoma" panose="020B0604030504040204"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Cumplir </a:t>
            </a:r>
            <a:r>
              <a:rPr lang="es-ES" altLang="en-US" sz="1300" dirty="0">
                <a:solidFill>
                  <a:srgbClr val="333333"/>
                </a:solidFill>
                <a:latin typeface="+mj-lt"/>
                <a:ea typeface="Open Sans" panose="020B0606030504020204" pitchFamily="34" charset="0"/>
                <a:cs typeface="Open Sans" panose="020B0606030504020204" pitchFamily="34" charset="0"/>
              </a:rPr>
              <a:t>con las prácticas seguras y procedimientos </a:t>
            </a:r>
            <a:r>
              <a:rPr lang="es-ES" altLang="en-US" sz="1300" dirty="0" smtClean="0">
                <a:solidFill>
                  <a:srgbClr val="333333"/>
                </a:solidFill>
                <a:latin typeface="+mj-lt"/>
                <a:ea typeface="Open Sans" panose="020B0606030504020204" pitchFamily="34" charset="0"/>
                <a:cs typeface="Open Sans" panose="020B0606030504020204" pitchFamily="34" charset="0"/>
              </a:rPr>
              <a:t>adecuados en </a:t>
            </a:r>
            <a:r>
              <a:rPr lang="es-ES" altLang="en-US" sz="1300" dirty="0">
                <a:solidFill>
                  <a:srgbClr val="333333"/>
                </a:solidFill>
                <a:latin typeface="+mj-lt"/>
                <a:ea typeface="Open Sans" panose="020B0606030504020204" pitchFamily="34" charset="0"/>
                <a:cs typeface="Open Sans" panose="020B0606030504020204" pitchFamily="34" charset="0"/>
              </a:rPr>
              <a:t>todo momento</a:t>
            </a:r>
          </a:p>
          <a:p>
            <a:pPr marL="342900" lvl="1" indent="-342900">
              <a:spcBef>
                <a:spcPct val="0"/>
              </a:spcBef>
              <a:spcAft>
                <a:spcPts val="1300"/>
              </a:spcAft>
              <a:buChar char="•"/>
            </a:pPr>
            <a:r>
              <a:rPr lang="es-ES" altLang="en-US" sz="1300" b="1" dirty="0" smtClean="0">
                <a:solidFill>
                  <a:srgbClr val="333333"/>
                </a:solidFill>
                <a:latin typeface="+mj-lt"/>
                <a:ea typeface="Open Sans" panose="020B0606030504020204" pitchFamily="34" charset="0"/>
                <a:cs typeface="Open Sans" panose="020B0606030504020204" pitchFamily="34" charset="0"/>
              </a:rPr>
              <a:t>Determine </a:t>
            </a:r>
            <a:r>
              <a:rPr lang="es-ES" altLang="en-US" sz="1300" b="1" dirty="0">
                <a:solidFill>
                  <a:srgbClr val="333333"/>
                </a:solidFill>
                <a:latin typeface="+mj-lt"/>
                <a:ea typeface="Open Sans" panose="020B0606030504020204" pitchFamily="34" charset="0"/>
                <a:cs typeface="Open Sans" panose="020B0606030504020204" pitchFamily="34" charset="0"/>
              </a:rPr>
              <a:t>procedimientos internos </a:t>
            </a:r>
            <a:r>
              <a:rPr lang="es-ES" altLang="en-US" sz="1300" dirty="0">
                <a:solidFill>
                  <a:srgbClr val="333333"/>
                </a:solidFill>
                <a:latin typeface="+mj-lt"/>
                <a:ea typeface="Open Sans" panose="020B0606030504020204" pitchFamily="34" charset="0"/>
                <a:cs typeface="Open Sans" panose="020B0606030504020204" pitchFamily="34" charset="0"/>
              </a:rPr>
              <a:t>que deban seguirse durante </a:t>
            </a:r>
            <a:r>
              <a:rPr lang="es-ES" altLang="en-US" sz="1300" dirty="0" smtClean="0">
                <a:solidFill>
                  <a:srgbClr val="333333"/>
                </a:solidFill>
                <a:latin typeface="+mj-lt"/>
                <a:ea typeface="Open Sans" panose="020B0606030504020204" pitchFamily="34" charset="0"/>
                <a:cs typeface="Open Sans" panose="020B0606030504020204" pitchFamily="34" charset="0"/>
              </a:rPr>
              <a:t>todas </a:t>
            </a:r>
            <a:r>
              <a:rPr lang="es-ES" altLang="en-US" sz="1300" dirty="0">
                <a:solidFill>
                  <a:srgbClr val="333333"/>
                </a:solidFill>
                <a:latin typeface="+mj-lt"/>
                <a:ea typeface="Open Sans" panose="020B0606030504020204" pitchFamily="34" charset="0"/>
                <a:cs typeface="Open Sans" panose="020B0606030504020204" pitchFamily="34" charset="0"/>
              </a:rPr>
              <a:t>las </a:t>
            </a:r>
            <a:r>
              <a:rPr lang="es-ES" altLang="en-US" sz="1300" dirty="0" smtClean="0">
                <a:solidFill>
                  <a:srgbClr val="333333"/>
                </a:solidFill>
                <a:latin typeface="+mj-lt"/>
                <a:ea typeface="Open Sans" panose="020B0606030504020204" pitchFamily="34" charset="0"/>
                <a:cs typeface="Open Sans" panose="020B0606030504020204" pitchFamily="34" charset="0"/>
              </a:rPr>
              <a:t>investigaciones.</a:t>
            </a:r>
            <a:endParaRPr lang="es-ES" altLang="en-US" sz="1300" dirty="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20675" y="457200"/>
            <a:ext cx="6766719" cy="531197"/>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Preparación</a:t>
            </a:r>
            <a:r>
              <a:rPr lang="en-US" altLang="en-US" sz="2800" dirty="0">
                <a:ea typeface="Open Sans Condensed" panose="020B0806030504020204" pitchFamily="34" charset="0"/>
                <a:cs typeface="Open Sans Condensed" panose="020B0806030504020204" pitchFamily="34" charset="0"/>
              </a:rPr>
              <a:t> de la </a:t>
            </a:r>
            <a:r>
              <a:rPr lang="en-US" altLang="en-US" sz="2800" dirty="0" err="1">
                <a:ea typeface="Open Sans Condensed" panose="020B0806030504020204" pitchFamily="34" charset="0"/>
                <a:cs typeface="Open Sans Condensed" panose="020B0806030504020204" pitchFamily="34" charset="0"/>
              </a:rPr>
              <a:t>organización</a:t>
            </a:r>
            <a:endParaRPr lang="en-US" altLang="en-US" sz="2800" dirty="0">
              <a:ea typeface="Open Sans Condensed" panose="020B0806030504020204" pitchFamily="34" charset="0"/>
              <a:cs typeface="Open Sans Condensed" panose="020B0806030504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834" r="41625" b="9770"/>
          <a:stretch/>
        </p:blipFill>
        <p:spPr>
          <a:xfrm>
            <a:off x="6425406" y="28574"/>
            <a:ext cx="3352800" cy="5838825"/>
          </a:xfrm>
          <a:prstGeom prst="rect">
            <a:avLst/>
          </a:prstGeom>
        </p:spPr>
      </p:pic>
      <p:cxnSp>
        <p:nvCxnSpPr>
          <p:cNvPr id="6" name="Straight Connector 5"/>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2</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err="1">
                <a:solidFill>
                  <a:srgbClr val="FA834E"/>
                </a:solidFill>
                <a:latin typeface="+mj-lt"/>
                <a:ea typeface="Open Sans" panose="020B0606030504020204" pitchFamily="34" charset="0"/>
                <a:cs typeface="Open Sans" panose="020B0606030504020204" pitchFamily="34" charset="0"/>
              </a:rPr>
              <a:t>Preparación</a:t>
            </a:r>
            <a:r>
              <a:rPr lang="en-US" altLang="en-US" sz="1000" b="0" kern="0" dirty="0">
                <a:solidFill>
                  <a:srgbClr val="FA834E"/>
                </a:solidFill>
                <a:latin typeface="+mj-lt"/>
                <a:ea typeface="Open Sans" panose="020B0606030504020204" pitchFamily="34" charset="0"/>
                <a:cs typeface="Open Sans" panose="020B0606030504020204" pitchFamily="34" charset="0"/>
              </a:rPr>
              <a:t> y </a:t>
            </a:r>
            <a:r>
              <a:rPr lang="en-US" altLang="en-US" sz="1000" b="0" kern="0" dirty="0" err="1">
                <a:solidFill>
                  <a:srgbClr val="FA834E"/>
                </a:solidFill>
                <a:latin typeface="+mj-lt"/>
                <a:ea typeface="Open Sans" panose="020B0606030504020204" pitchFamily="34" charset="0"/>
                <a:cs typeface="Open Sans" panose="020B0606030504020204" pitchFamily="34" charset="0"/>
              </a:rPr>
              <a:t>respuesta</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3" name="Rectangle 2"/>
          <p:cNvSpPr/>
          <p:nvPr/>
        </p:nvSpPr>
        <p:spPr>
          <a:xfrm>
            <a:off x="6245709" y="2605158"/>
            <a:ext cx="383438" cy="369332"/>
          </a:xfrm>
          <a:prstGeom prst="rect">
            <a:avLst/>
          </a:prstGeom>
        </p:spPr>
        <p:txBody>
          <a:bodyPr wrap="none">
            <a:spAutoFit/>
          </a:bodyPr>
          <a:lstStyle/>
          <a:p>
            <a:r>
              <a:rPr lang="en-US" b="0" dirty="0">
                <a:solidFill>
                  <a:srgbClr val="333333"/>
                </a:solidFill>
                <a:latin typeface="+mj-lt"/>
              </a:rPr>
              <a:t>– </a:t>
            </a:r>
            <a:endParaRPr lang="en-US" dirty="0">
              <a:latin typeface="+mj-lt"/>
            </a:endParaRPr>
          </a:p>
        </p:txBody>
      </p:sp>
    </p:spTree>
    <p:extLst>
      <p:ext uri="{BB962C8B-B14F-4D97-AF65-F5344CB8AC3E}">
        <p14:creationId xmlns:p14="http://schemas.microsoft.com/office/powerpoint/2010/main" val="3334140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35755" y="1371600"/>
            <a:ext cx="5699126" cy="3886200"/>
          </a:xfrm>
          <a:prstGeom prst="rect">
            <a:avLst/>
          </a:prstGeom>
        </p:spPr>
        <p:txBody>
          <a:bodyPr/>
          <a:lstStyle/>
          <a:p>
            <a:pPr marL="342900" indent="-342900">
              <a:spcBef>
                <a:spcPct val="0"/>
              </a:spcBef>
              <a:spcAft>
                <a:spcPts val="1300"/>
              </a:spcAft>
              <a:buFont typeface="+mj-lt"/>
              <a:buAutoNum type="arabicPeriod"/>
            </a:pPr>
            <a:r>
              <a:rPr lang="es-ES" altLang="en-US" sz="1300" b="1" dirty="0">
                <a:solidFill>
                  <a:srgbClr val="333333"/>
                </a:solidFill>
                <a:latin typeface="+mj-lt"/>
                <a:ea typeface="Open Sans" panose="020B0606030504020204" pitchFamily="34" charset="0"/>
                <a:cs typeface="Open Sans" panose="020B0606030504020204" pitchFamily="34" charset="0"/>
              </a:rPr>
              <a:t>Asegure el área </a:t>
            </a:r>
            <a:r>
              <a:rPr lang="es-ES" altLang="en-US" sz="1300" dirty="0">
                <a:solidFill>
                  <a:srgbClr val="333333"/>
                </a:solidFill>
                <a:latin typeface="+mj-lt"/>
                <a:ea typeface="Open Sans" panose="020B0606030504020204" pitchFamily="34" charset="0"/>
                <a:cs typeface="Open Sans" panose="020B0606030504020204" pitchFamily="34" charset="0"/>
              </a:rPr>
              <a:t>si fuera necesario para prevenir más lesiones </a:t>
            </a:r>
            <a:r>
              <a:rPr lang="es-ES" altLang="en-US" sz="1300" dirty="0" smtClean="0">
                <a:solidFill>
                  <a:srgbClr val="333333"/>
                </a:solidFill>
                <a:latin typeface="+mj-lt"/>
                <a:ea typeface="Open Sans" panose="020B0606030504020204" pitchFamily="34" charset="0"/>
                <a:cs typeface="Open Sans" panose="020B0606030504020204" pitchFamily="34" charset="0"/>
              </a:rPr>
              <a:t>o </a:t>
            </a:r>
            <a:r>
              <a:rPr lang="es-ES" altLang="en-US" sz="1300" dirty="0">
                <a:solidFill>
                  <a:srgbClr val="333333"/>
                </a:solidFill>
                <a:latin typeface="+mj-lt"/>
                <a:ea typeface="Open Sans" panose="020B0606030504020204" pitchFamily="34" charset="0"/>
                <a:cs typeface="Open Sans" panose="020B0606030504020204" pitchFamily="34" charset="0"/>
              </a:rPr>
              <a:t>comprometer la evidencia</a:t>
            </a:r>
            <a:r>
              <a:rPr lang="es-ES" altLang="en-US" sz="1300" b="1" dirty="0">
                <a:solidFill>
                  <a:srgbClr val="333333"/>
                </a:solidFill>
                <a:latin typeface="+mj-lt"/>
                <a:ea typeface="Open Sans" panose="020B0606030504020204" pitchFamily="34" charset="0"/>
                <a:cs typeface="Open Sans" panose="020B0606030504020204" pitchFamily="34" charset="0"/>
              </a:rPr>
              <a:t>.</a:t>
            </a:r>
          </a:p>
          <a:p>
            <a:pPr marL="342900" indent="-342900">
              <a:spcBef>
                <a:spcPct val="0"/>
              </a:spcBef>
              <a:spcAft>
                <a:spcPts val="1300"/>
              </a:spcAft>
              <a:buFont typeface="+mj-lt"/>
              <a:buAutoNum type="arabicPeriod"/>
            </a:pPr>
            <a:r>
              <a:rPr lang="es-ES" altLang="en-US" sz="1300" b="1" dirty="0" smtClean="0">
                <a:solidFill>
                  <a:srgbClr val="333333"/>
                </a:solidFill>
                <a:latin typeface="+mj-lt"/>
                <a:ea typeface="Open Sans" panose="020B0606030504020204" pitchFamily="34" charset="0"/>
                <a:cs typeface="Open Sans" panose="020B0606030504020204" pitchFamily="34" charset="0"/>
              </a:rPr>
              <a:t>Controle </a:t>
            </a:r>
            <a:r>
              <a:rPr lang="es-ES" altLang="en-US" sz="1300" b="1" dirty="0">
                <a:solidFill>
                  <a:srgbClr val="333333"/>
                </a:solidFill>
                <a:latin typeface="+mj-lt"/>
                <a:ea typeface="Open Sans" panose="020B0606030504020204" pitchFamily="34" charset="0"/>
                <a:cs typeface="Open Sans" panose="020B0606030504020204" pitchFamily="34" charset="0"/>
              </a:rPr>
              <a:t>o elimine los peligros </a:t>
            </a:r>
            <a:r>
              <a:rPr lang="es-ES" altLang="en-US" sz="1300" dirty="0">
                <a:solidFill>
                  <a:srgbClr val="333333"/>
                </a:solidFill>
                <a:latin typeface="+mj-lt"/>
                <a:ea typeface="Open Sans" panose="020B0606030504020204" pitchFamily="34" charset="0"/>
                <a:cs typeface="Open Sans" panose="020B0606030504020204" pitchFamily="34" charset="0"/>
              </a:rPr>
              <a:t>generados en el </a:t>
            </a:r>
            <a:r>
              <a:rPr lang="es-ES" altLang="en-US" sz="1300" dirty="0" smtClean="0">
                <a:solidFill>
                  <a:srgbClr val="333333"/>
                </a:solidFill>
                <a:latin typeface="+mj-lt"/>
                <a:ea typeface="Open Sans" panose="020B0606030504020204" pitchFamily="34" charset="0"/>
                <a:cs typeface="Open Sans" panose="020B0606030504020204" pitchFamily="34" charset="0"/>
              </a:rPr>
              <a:t>incidente</a:t>
            </a:r>
            <a:r>
              <a:rPr lang="es-ES" altLang="en-US" sz="1300" b="1" dirty="0">
                <a:solidFill>
                  <a:srgbClr val="333333"/>
                </a:solidFill>
                <a:latin typeface="+mj-lt"/>
                <a:ea typeface="Open Sans" panose="020B0606030504020204" pitchFamily="34" charset="0"/>
                <a:cs typeface="Open Sans" panose="020B0606030504020204" pitchFamily="34" charset="0"/>
              </a:rPr>
              <a:t>.</a:t>
            </a:r>
          </a:p>
          <a:p>
            <a:pPr marL="342900" indent="-342900">
              <a:spcBef>
                <a:spcPct val="0"/>
              </a:spcBef>
              <a:spcAft>
                <a:spcPts val="600"/>
              </a:spcAft>
              <a:buFont typeface="+mj-lt"/>
              <a:buAutoNum type="arabicPeriod"/>
            </a:pPr>
            <a:r>
              <a:rPr lang="es-ES" altLang="en-US" sz="1300" b="1" dirty="0">
                <a:solidFill>
                  <a:srgbClr val="333333"/>
                </a:solidFill>
                <a:latin typeface="+mj-lt"/>
                <a:ea typeface="Open Sans" panose="020B0606030504020204" pitchFamily="34" charset="0"/>
                <a:cs typeface="Open Sans" panose="020B0606030504020204" pitchFamily="34" charset="0"/>
              </a:rPr>
              <a:t>Contacte a la persona adecuada </a:t>
            </a:r>
            <a:r>
              <a:rPr lang="es-ES" altLang="en-US" sz="1300" dirty="0">
                <a:solidFill>
                  <a:srgbClr val="333333"/>
                </a:solidFill>
                <a:latin typeface="+mj-lt"/>
                <a:ea typeface="Open Sans" panose="020B0606030504020204" pitchFamily="34" charset="0"/>
                <a:cs typeface="Open Sans" panose="020B0606030504020204" pitchFamily="34" charset="0"/>
              </a:rPr>
              <a:t>inmediatamente</a:t>
            </a:r>
            <a:r>
              <a:rPr lang="es-ES" altLang="en-US" sz="1300" b="1" dirty="0">
                <a:solidFill>
                  <a:srgbClr val="333333"/>
                </a:solidFill>
                <a:latin typeface="+mj-lt"/>
                <a:ea typeface="Open Sans" panose="020B0606030504020204" pitchFamily="34" charset="0"/>
                <a:cs typeface="Open Sans" panose="020B0606030504020204" pitchFamily="34" charset="0"/>
              </a:rPr>
              <a:t>:</a:t>
            </a:r>
            <a:endParaRPr lang="en-US" altLang="en-US" sz="1300" dirty="0">
              <a:solidFill>
                <a:srgbClr val="333333"/>
              </a:solidFill>
              <a:latin typeface="+mj-lt"/>
              <a:ea typeface="Open Sans" panose="020B0606030504020204" pitchFamily="34" charset="0"/>
              <a:cs typeface="Open Sans" panose="020B0606030504020204" pitchFamily="34" charset="0"/>
            </a:endParaRPr>
          </a:p>
          <a:p>
            <a:pPr marL="690563" indent="-350838">
              <a:spcBef>
                <a:spcPct val="0"/>
              </a:spcBef>
              <a:spcAft>
                <a:spcPts val="600"/>
              </a:spcAft>
              <a:buFont typeface="Tahoma" panose="020B0604030504040204" pitchFamily="34" charset="0"/>
              <a:buChar char="‒"/>
            </a:pPr>
            <a:r>
              <a:rPr lang="en-US" altLang="en-US" sz="1300" dirty="0" err="1">
                <a:solidFill>
                  <a:srgbClr val="333333"/>
                </a:solidFill>
                <a:latin typeface="+mj-lt"/>
                <a:ea typeface="Open Sans" panose="020B0606030504020204" pitchFamily="34" charset="0"/>
                <a:cs typeface="Open Sans" panose="020B0606030504020204" pitchFamily="34" charset="0"/>
              </a:rPr>
              <a:t>Gerentes</a:t>
            </a:r>
            <a:r>
              <a:rPr lang="en-US" altLang="en-US" sz="1300" dirty="0">
                <a:solidFill>
                  <a:srgbClr val="333333"/>
                </a:solidFill>
                <a:latin typeface="+mj-lt"/>
                <a:ea typeface="Open Sans" panose="020B0606030504020204" pitchFamily="34" charset="0"/>
                <a:cs typeface="Open Sans" panose="020B0606030504020204" pitchFamily="34" charset="0"/>
              </a:rPr>
              <a:t> o </a:t>
            </a:r>
            <a:r>
              <a:rPr lang="en-US" altLang="en-US" sz="1300" dirty="0" err="1">
                <a:solidFill>
                  <a:srgbClr val="333333"/>
                </a:solidFill>
                <a:latin typeface="+mj-lt"/>
                <a:ea typeface="Open Sans" panose="020B0606030504020204" pitchFamily="34" charset="0"/>
                <a:cs typeface="Open Sans" panose="020B0606030504020204" pitchFamily="34" charset="0"/>
              </a:rPr>
              <a:t>supervisores</a:t>
            </a:r>
            <a:endParaRPr lang="en-US" altLang="en-US" sz="1300" dirty="0">
              <a:solidFill>
                <a:srgbClr val="333333"/>
              </a:solidFill>
              <a:latin typeface="+mj-lt"/>
              <a:ea typeface="Open Sans" panose="020B0606030504020204" pitchFamily="34" charset="0"/>
              <a:cs typeface="Open Sans" panose="020B0606030504020204" pitchFamily="34" charset="0"/>
            </a:endParaRPr>
          </a:p>
          <a:p>
            <a:pPr marL="690563" indent="-350838">
              <a:spcBef>
                <a:spcPct val="0"/>
              </a:spcBef>
              <a:spcAft>
                <a:spcPts val="600"/>
              </a:spcAft>
              <a:buFont typeface="Tahoma" panose="020B0604030504040204" pitchFamily="34" charset="0"/>
              <a:buChar char="‒"/>
            </a:pPr>
            <a:r>
              <a:rPr lang="en-US" altLang="en-US" sz="1300" dirty="0" smtClean="0">
                <a:solidFill>
                  <a:srgbClr val="333333"/>
                </a:solidFill>
                <a:latin typeface="+mj-lt"/>
                <a:ea typeface="Open Sans" panose="020B0606030504020204" pitchFamily="34" charset="0"/>
                <a:cs typeface="Open Sans" panose="020B0606030504020204" pitchFamily="34" charset="0"/>
              </a:rPr>
              <a:t>Personal </a:t>
            </a:r>
            <a:r>
              <a:rPr lang="en-US" altLang="en-US" sz="1300" dirty="0">
                <a:solidFill>
                  <a:srgbClr val="333333"/>
                </a:solidFill>
                <a:latin typeface="+mj-lt"/>
                <a:ea typeface="Open Sans" panose="020B0606030504020204" pitchFamily="34" charset="0"/>
                <a:cs typeface="Open Sans" panose="020B0606030504020204" pitchFamily="34" charset="0"/>
              </a:rPr>
              <a:t>de </a:t>
            </a:r>
            <a:r>
              <a:rPr lang="en-US" altLang="en-US" sz="1300" dirty="0" err="1">
                <a:solidFill>
                  <a:srgbClr val="333333"/>
                </a:solidFill>
                <a:latin typeface="+mj-lt"/>
                <a:ea typeface="Open Sans" panose="020B0606030504020204" pitchFamily="34" charset="0"/>
                <a:cs typeface="Open Sans" panose="020B0606030504020204" pitchFamily="34" charset="0"/>
              </a:rPr>
              <a:t>emergencias</a:t>
            </a:r>
            <a:r>
              <a:rPr lang="en-US" altLang="en-US" sz="1300" dirty="0">
                <a:solidFill>
                  <a:srgbClr val="333333"/>
                </a:solidFill>
                <a:latin typeface="+mj-lt"/>
                <a:ea typeface="Open Sans" panose="020B0606030504020204" pitchFamily="34" charset="0"/>
                <a:cs typeface="Open Sans" panose="020B0606030504020204" pitchFamily="34" charset="0"/>
              </a:rPr>
              <a:t> si </a:t>
            </a:r>
            <a:r>
              <a:rPr lang="en-US" altLang="en-US" sz="1300" dirty="0" err="1">
                <a:solidFill>
                  <a:srgbClr val="333333"/>
                </a:solidFill>
                <a:latin typeface="+mj-lt"/>
                <a:ea typeface="Open Sans" panose="020B0606030504020204" pitchFamily="34" charset="0"/>
                <a:cs typeface="Open Sans" panose="020B0606030504020204" pitchFamily="34" charset="0"/>
              </a:rPr>
              <a:t>fuera</a:t>
            </a:r>
            <a:r>
              <a:rPr lang="en-US" altLang="en-US" sz="1300" dirty="0">
                <a:solidFill>
                  <a:srgbClr val="333333"/>
                </a:solidFill>
                <a:latin typeface="+mj-lt"/>
                <a:ea typeface="Open Sans" panose="020B0606030504020204" pitchFamily="34" charset="0"/>
                <a:cs typeface="Open Sans" panose="020B0606030504020204" pitchFamily="34" charset="0"/>
              </a:rPr>
              <a:t> </a:t>
            </a:r>
            <a:r>
              <a:rPr lang="en-US" altLang="en-US" sz="1300" dirty="0" err="1">
                <a:solidFill>
                  <a:srgbClr val="333333"/>
                </a:solidFill>
                <a:latin typeface="+mj-lt"/>
                <a:ea typeface="Open Sans" panose="020B0606030504020204" pitchFamily="34" charset="0"/>
                <a:cs typeface="Open Sans" panose="020B0606030504020204" pitchFamily="34" charset="0"/>
              </a:rPr>
              <a:t>necesario</a:t>
            </a:r>
            <a:endParaRPr lang="en-US" altLang="en-US" sz="1300" dirty="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buFont typeface="+mj-lt"/>
              <a:buAutoNum type="arabicPeriod" startAt="4"/>
            </a:pPr>
            <a:r>
              <a:rPr lang="es-ES" altLang="en-US" sz="1300" b="1" dirty="0">
                <a:solidFill>
                  <a:srgbClr val="333333"/>
                </a:solidFill>
                <a:latin typeface="+mj-lt"/>
                <a:ea typeface="Open Sans" panose="020B0606030504020204" pitchFamily="34" charset="0"/>
                <a:cs typeface="Open Sans" panose="020B0606030504020204" pitchFamily="34" charset="0"/>
              </a:rPr>
              <a:t>Proporcione primeros auxilios </a:t>
            </a:r>
            <a:r>
              <a:rPr lang="es-ES" altLang="en-US" sz="1300" dirty="0">
                <a:solidFill>
                  <a:srgbClr val="333333"/>
                </a:solidFill>
                <a:latin typeface="+mj-lt"/>
                <a:ea typeface="Open Sans" panose="020B0606030504020204" pitchFamily="34" charset="0"/>
                <a:cs typeface="Open Sans" panose="020B0606030504020204" pitchFamily="34" charset="0"/>
              </a:rPr>
              <a:t>si fuera necesario y si puede hacerlo</a:t>
            </a:r>
            <a:r>
              <a:rPr lang="es-ES" altLang="en-US" sz="1300" b="1" dirty="0" smtClean="0">
                <a:solidFill>
                  <a:srgbClr val="333333"/>
                </a:solidFill>
                <a:latin typeface="+mj-lt"/>
                <a:ea typeface="Open Sans" panose="020B0606030504020204" pitchFamily="34" charset="0"/>
                <a:cs typeface="Open Sans" panose="020B0606030504020204" pitchFamily="34" charset="0"/>
              </a:rPr>
              <a:t>.</a:t>
            </a:r>
          </a:p>
          <a:p>
            <a:pPr marL="342900" indent="-342900">
              <a:spcBef>
                <a:spcPct val="0"/>
              </a:spcBef>
              <a:spcAft>
                <a:spcPts val="1300"/>
              </a:spcAft>
              <a:buFont typeface="+mj-lt"/>
              <a:buAutoNum type="arabicPeriod" startAt="4"/>
            </a:pPr>
            <a:r>
              <a:rPr lang="es-ES" altLang="en-US" sz="1300" b="1" dirty="0">
                <a:solidFill>
                  <a:srgbClr val="333333"/>
                </a:solidFill>
                <a:latin typeface="+mj-lt"/>
                <a:ea typeface="Open Sans" panose="020B0606030504020204" pitchFamily="34" charset="0"/>
                <a:cs typeface="Open Sans" panose="020B0606030504020204" pitchFamily="34" charset="0"/>
              </a:rPr>
              <a:t>Comience a preservar la evidencia </a:t>
            </a:r>
            <a:r>
              <a:rPr lang="es-ES" altLang="en-US" sz="1300" dirty="0">
                <a:solidFill>
                  <a:srgbClr val="333333"/>
                </a:solidFill>
                <a:latin typeface="+mj-lt"/>
                <a:ea typeface="Open Sans" panose="020B0606030504020204" pitchFamily="34" charset="0"/>
                <a:cs typeface="Open Sans" panose="020B0606030504020204" pitchFamily="34" charset="0"/>
              </a:rPr>
              <a:t>que pueda necesitarse para </a:t>
            </a:r>
            <a:r>
              <a:rPr lang="es-ES" altLang="en-US" sz="1300" dirty="0" smtClean="0">
                <a:solidFill>
                  <a:srgbClr val="333333"/>
                </a:solidFill>
                <a:latin typeface="+mj-lt"/>
                <a:ea typeface="Open Sans" panose="020B0606030504020204" pitchFamily="34" charset="0"/>
                <a:cs typeface="Open Sans" panose="020B0606030504020204" pitchFamily="34" charset="0"/>
              </a:rPr>
              <a:t>la </a:t>
            </a:r>
            <a:r>
              <a:rPr lang="es-ES" altLang="en-US" sz="1300" dirty="0">
                <a:solidFill>
                  <a:srgbClr val="333333"/>
                </a:solidFill>
                <a:latin typeface="+mj-lt"/>
                <a:ea typeface="Open Sans" panose="020B0606030504020204" pitchFamily="34" charset="0"/>
                <a:cs typeface="Open Sans" panose="020B0606030504020204" pitchFamily="34" charset="0"/>
              </a:rPr>
              <a:t>subsiguiente </a:t>
            </a:r>
            <a:r>
              <a:rPr lang="es-ES" altLang="en-US" sz="1300" dirty="0" smtClean="0">
                <a:solidFill>
                  <a:srgbClr val="333333"/>
                </a:solidFill>
                <a:latin typeface="+mj-lt"/>
                <a:ea typeface="Open Sans" panose="020B0606030504020204" pitchFamily="34" charset="0"/>
                <a:cs typeface="Open Sans" panose="020B0606030504020204" pitchFamily="34" charset="0"/>
              </a:rPr>
              <a:t>investigación</a:t>
            </a:r>
            <a:r>
              <a:rPr lang="en-US" altLang="en-US" sz="1300" dirty="0" smtClean="0">
                <a:solidFill>
                  <a:srgbClr val="333333"/>
                </a:solidFill>
                <a:latin typeface="+mj-lt"/>
                <a:ea typeface="Open Sans" panose="020B0606030504020204" pitchFamily="34" charset="0"/>
                <a:cs typeface="Open Sans" panose="020B0606030504020204" pitchFamily="34" charset="0"/>
              </a:rPr>
              <a:t>.</a:t>
            </a:r>
          </a:p>
          <a:p>
            <a:pPr marL="690563" indent="-350838">
              <a:spcBef>
                <a:spcPts val="0"/>
              </a:spcBef>
              <a:spcAft>
                <a:spcPts val="600"/>
              </a:spcAft>
              <a:buFont typeface="Tahoma" panose="020B0604030504040204" pitchFamily="34" charset="0"/>
              <a:buChar char="‒"/>
            </a:pPr>
            <a:r>
              <a:rPr lang="es-ES" altLang="en-US" sz="1300" dirty="0">
                <a:solidFill>
                  <a:srgbClr val="333333"/>
                </a:solidFill>
                <a:latin typeface="+mj-lt"/>
                <a:ea typeface="Open Sans" panose="020B0606030504020204" pitchFamily="34" charset="0"/>
                <a:cs typeface="Open Sans" panose="020B0606030504020204" pitchFamily="34" charset="0"/>
              </a:rPr>
              <a:t>Antes de quitar cualquier evidencia, </a:t>
            </a:r>
            <a:r>
              <a:rPr lang="es-ES" altLang="en-US" sz="1300" dirty="0" smtClean="0">
                <a:solidFill>
                  <a:srgbClr val="333333"/>
                </a:solidFill>
                <a:latin typeface="+mj-lt"/>
                <a:ea typeface="Open Sans" panose="020B0606030504020204" pitchFamily="34" charset="0"/>
                <a:cs typeface="Open Sans" panose="020B0606030504020204" pitchFamily="34" charset="0"/>
              </a:rPr>
              <a:t>fotografíe </a:t>
            </a:r>
            <a:r>
              <a:rPr lang="es-ES" altLang="en-US" sz="1300" dirty="0">
                <a:solidFill>
                  <a:srgbClr val="333333"/>
                </a:solidFill>
                <a:latin typeface="+mj-lt"/>
                <a:ea typeface="Open Sans" panose="020B0606030504020204" pitchFamily="34" charset="0"/>
                <a:cs typeface="Open Sans" panose="020B0606030504020204" pitchFamily="34" charset="0"/>
              </a:rPr>
              <a:t>los detalles del sitio del </a:t>
            </a:r>
            <a:r>
              <a:rPr lang="es-ES" altLang="en-US" sz="1300" dirty="0" smtClean="0">
                <a:solidFill>
                  <a:srgbClr val="333333"/>
                </a:solidFill>
                <a:latin typeface="+mj-lt"/>
                <a:ea typeface="Open Sans" panose="020B0606030504020204" pitchFamily="34" charset="0"/>
                <a:cs typeface="Open Sans" panose="020B0606030504020204" pitchFamily="34" charset="0"/>
              </a:rPr>
              <a:t>incidente.</a:t>
            </a:r>
          </a:p>
          <a:p>
            <a:pPr marL="690563" indent="-350838">
              <a:spcBef>
                <a:spcPts val="0"/>
              </a:spcBef>
              <a:spcAft>
                <a:spcPts val="600"/>
              </a:spcAft>
              <a:buFont typeface="Tahoma" panose="020B0604030504040204"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Tome </a:t>
            </a:r>
            <a:r>
              <a:rPr lang="es-ES" altLang="en-US" sz="1300" dirty="0">
                <a:solidFill>
                  <a:srgbClr val="333333"/>
                </a:solidFill>
                <a:latin typeface="+mj-lt"/>
                <a:ea typeface="Open Sans" panose="020B0606030504020204" pitchFamily="34" charset="0"/>
                <a:cs typeface="Open Sans" panose="020B0606030504020204" pitchFamily="34" charset="0"/>
              </a:rPr>
              <a:t>medidas para aislar cualquier evidencia que no </a:t>
            </a:r>
            <a:r>
              <a:rPr lang="es-ES" altLang="en-US" sz="1300" dirty="0" smtClean="0">
                <a:solidFill>
                  <a:srgbClr val="333333"/>
                </a:solidFill>
                <a:latin typeface="+mj-lt"/>
                <a:ea typeface="Open Sans" panose="020B0606030504020204" pitchFamily="34" charset="0"/>
                <a:cs typeface="Open Sans" panose="020B0606030504020204" pitchFamily="34" charset="0"/>
              </a:rPr>
              <a:t>pueda </a:t>
            </a:r>
            <a:r>
              <a:rPr lang="es-ES" altLang="en-US" sz="1300" dirty="0">
                <a:solidFill>
                  <a:srgbClr val="333333"/>
                </a:solidFill>
                <a:latin typeface="+mj-lt"/>
                <a:ea typeface="Open Sans" panose="020B0606030504020204" pitchFamily="34" charset="0"/>
                <a:cs typeface="Open Sans" panose="020B0606030504020204" pitchFamily="34" charset="0"/>
              </a:rPr>
              <a:t>ser retirada del sitio del incidente (como ser, </a:t>
            </a:r>
            <a:r>
              <a:rPr lang="es-ES" altLang="en-US" sz="1300" dirty="0" smtClean="0">
                <a:solidFill>
                  <a:srgbClr val="333333"/>
                </a:solidFill>
                <a:latin typeface="+mj-lt"/>
                <a:ea typeface="Open Sans" panose="020B0606030504020204" pitchFamily="34" charset="0"/>
                <a:cs typeface="Open Sans" panose="020B0606030504020204" pitchFamily="34" charset="0"/>
              </a:rPr>
              <a:t>maquinaria </a:t>
            </a:r>
            <a:r>
              <a:rPr lang="es-ES" altLang="en-US" sz="1300" dirty="0">
                <a:solidFill>
                  <a:srgbClr val="333333"/>
                </a:solidFill>
                <a:latin typeface="+mj-lt"/>
                <a:ea typeface="Open Sans" panose="020B0606030504020204" pitchFamily="34" charset="0"/>
                <a:cs typeface="Open Sans" panose="020B0606030504020204" pitchFamily="34" charset="0"/>
              </a:rPr>
              <a:t>pesada dañada).</a:t>
            </a:r>
          </a:p>
        </p:txBody>
      </p:sp>
      <p:sp>
        <p:nvSpPr>
          <p:cNvPr id="8" name="Title 1"/>
          <p:cNvSpPr txBox="1">
            <a:spLocks/>
          </p:cNvSpPr>
          <p:nvPr/>
        </p:nvSpPr>
        <p:spPr bwMode="auto">
          <a:xfrm>
            <a:off x="335755" y="457200"/>
            <a:ext cx="5699126"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Respuesta</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inicial</a:t>
            </a:r>
            <a:r>
              <a:rPr lang="en-US" altLang="en-US" sz="2800" dirty="0">
                <a:ea typeface="Open Sans Condensed" panose="020B0806030504020204" pitchFamily="34" charset="0"/>
                <a:cs typeface="Open Sans Condensed" panose="020B0806030504020204" pitchFamily="34" charset="0"/>
              </a:rPr>
              <a:t> a </a:t>
            </a:r>
            <a:r>
              <a:rPr lang="en-US" altLang="en-US" sz="2800" dirty="0" err="1">
                <a:ea typeface="Open Sans Condensed" panose="020B0806030504020204" pitchFamily="34" charset="0"/>
                <a:cs typeface="Open Sans Condensed" panose="020B0806030504020204" pitchFamily="34" charset="0"/>
              </a:rPr>
              <a:t>incidentes</a:t>
            </a:r>
            <a:endParaRPr lang="en-US" altLang="en-US" sz="2800" dirty="0">
              <a:ea typeface="Open Sans Condensed" panose="020B0806030504020204" pitchFamily="34" charset="0"/>
              <a:cs typeface="Open Sans Condensed" panose="020B0806030504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6298" r="-74" b="6643"/>
          <a:stretch/>
        </p:blipFill>
        <p:spPr>
          <a:xfrm rot="5400000">
            <a:off x="5186931" y="1268839"/>
            <a:ext cx="5841765" cy="3367882"/>
          </a:xfrm>
          <a:prstGeom prst="rect">
            <a:avLst/>
          </a:prstGeom>
        </p:spPr>
      </p:pic>
      <p:cxnSp>
        <p:nvCxnSpPr>
          <p:cNvPr id="12" name="Straight Connector 11"/>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2</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Preparación y respuesta</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29732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12231" y="1371599"/>
            <a:ext cx="5022850" cy="3706813"/>
          </a:xfrm>
          <a:prstGeom prst="rect">
            <a:avLst/>
          </a:prstGeom>
        </p:spPr>
        <p:txBody>
          <a:bodyPr/>
          <a:lstStyle/>
          <a:p>
            <a:pPr marL="0" indent="0">
              <a:spcBef>
                <a:spcPct val="0"/>
              </a:spcBef>
              <a:spcAft>
                <a:spcPts val="1100"/>
              </a:spcAft>
              <a:buClr>
                <a:schemeClr val="tx1"/>
              </a:buClr>
              <a:buNone/>
              <a:defRPr/>
            </a:pPr>
            <a:r>
              <a:rPr lang="en-US" sz="1500" b="1" dirty="0" err="1">
                <a:solidFill>
                  <a:srgbClr val="DA5500"/>
                </a:solidFill>
                <a:latin typeface="+mj-lt"/>
                <a:ea typeface="Open Sans" panose="020B0606030504020204" pitchFamily="34" charset="0"/>
                <a:cs typeface="Open Sans" panose="020B0606030504020204" pitchFamily="34" charset="0"/>
              </a:rPr>
              <a:t>Qué</a:t>
            </a:r>
            <a:r>
              <a:rPr lang="en-US" sz="1500" b="1" dirty="0">
                <a:solidFill>
                  <a:srgbClr val="DA5500"/>
                </a:solidFill>
                <a:latin typeface="+mj-lt"/>
                <a:ea typeface="Open Sans" panose="020B0606030504020204" pitchFamily="34" charset="0"/>
                <a:cs typeface="Open Sans" panose="020B0606030504020204" pitchFamily="34" charset="0"/>
              </a:rPr>
              <a:t> </a:t>
            </a:r>
            <a:r>
              <a:rPr lang="en-US" sz="1500" b="1" dirty="0" err="1">
                <a:solidFill>
                  <a:srgbClr val="DA5500"/>
                </a:solidFill>
                <a:latin typeface="+mj-lt"/>
                <a:ea typeface="Open Sans" panose="020B0606030504020204" pitchFamily="34" charset="0"/>
                <a:cs typeface="Open Sans" panose="020B0606030504020204" pitchFamily="34" charset="0"/>
              </a:rPr>
              <a:t>necesita</a:t>
            </a:r>
            <a:r>
              <a:rPr lang="en-US" sz="1500" b="1" dirty="0">
                <a:solidFill>
                  <a:srgbClr val="DA5500"/>
                </a:solidFill>
                <a:latin typeface="+mj-lt"/>
                <a:ea typeface="Open Sans" panose="020B0606030504020204" pitchFamily="34" charset="0"/>
                <a:cs typeface="Open Sans" panose="020B0606030504020204" pitchFamily="34" charset="0"/>
              </a:rPr>
              <a:t> saber</a:t>
            </a:r>
            <a:r>
              <a:rPr lang="en-US" sz="1500" b="1" dirty="0" smtClean="0">
                <a:solidFill>
                  <a:srgbClr val="DA5500"/>
                </a:solidFill>
                <a:latin typeface="+mj-lt"/>
                <a:ea typeface="Open Sans" panose="020B0606030504020204" pitchFamily="34" charset="0"/>
                <a:cs typeface="Open Sans" panose="020B0606030504020204" pitchFamily="34" charset="0"/>
              </a:rPr>
              <a:t>:</a:t>
            </a:r>
            <a:endParaRPr lang="en-US" sz="1500" dirty="0">
              <a:solidFill>
                <a:srgbClr val="DA5500"/>
              </a:solidFill>
              <a:latin typeface="+mj-lt"/>
              <a:ea typeface="Open Sans" panose="020B0606030504020204" pitchFamily="34" charset="0"/>
              <a:cs typeface="Open Sans" panose="020B0606030504020204" pitchFamily="34" charset="0"/>
            </a:endParaRPr>
          </a:p>
          <a:p>
            <a:pPr marL="342900" indent="-342900">
              <a:spcBef>
                <a:spcPct val="0"/>
              </a:spcBef>
              <a:spcAft>
                <a:spcPts val="1500"/>
              </a:spcAft>
              <a:buClr>
                <a:schemeClr val="tx1"/>
              </a:buClr>
              <a:buFont typeface="+mj-lt"/>
              <a:buAutoNum type="arabicPeriod"/>
              <a:defRPr/>
            </a:pPr>
            <a:r>
              <a:rPr lang="es-ES" sz="1500" dirty="0">
                <a:solidFill>
                  <a:srgbClr val="333333"/>
                </a:solidFill>
                <a:latin typeface="+mj-lt"/>
                <a:ea typeface="Open Sans" panose="020B0606030504020204" pitchFamily="34" charset="0"/>
                <a:cs typeface="Open Sans" panose="020B0606030504020204" pitchFamily="34" charset="0"/>
              </a:rPr>
              <a:t>Pautas para la investigación</a:t>
            </a:r>
          </a:p>
          <a:p>
            <a:pPr marL="342900" indent="-342900">
              <a:spcBef>
                <a:spcPct val="0"/>
              </a:spcBef>
              <a:spcAft>
                <a:spcPts val="1500"/>
              </a:spcAft>
              <a:buClr>
                <a:schemeClr val="tx1"/>
              </a:buClr>
              <a:buFont typeface="+mj-lt"/>
              <a:buAutoNum type="arabicPeriod"/>
              <a:defRPr/>
            </a:pPr>
            <a:r>
              <a:rPr lang="es-ES" sz="1500" dirty="0" smtClean="0">
                <a:solidFill>
                  <a:srgbClr val="333333"/>
                </a:solidFill>
                <a:latin typeface="+mj-lt"/>
                <a:ea typeface="Open Sans" panose="020B0606030504020204" pitchFamily="34" charset="0"/>
                <a:cs typeface="Open Sans" panose="020B0606030504020204" pitchFamily="34" charset="0"/>
              </a:rPr>
              <a:t>Técnicas </a:t>
            </a:r>
            <a:r>
              <a:rPr lang="es-ES" sz="1500" dirty="0">
                <a:solidFill>
                  <a:srgbClr val="333333"/>
                </a:solidFill>
                <a:latin typeface="+mj-lt"/>
                <a:ea typeface="Open Sans" panose="020B0606030504020204" pitchFamily="34" charset="0"/>
                <a:cs typeface="Open Sans" panose="020B0606030504020204" pitchFamily="34" charset="0"/>
              </a:rPr>
              <a:t>adecuadas de entrevista</a:t>
            </a:r>
          </a:p>
          <a:p>
            <a:pPr marL="342900" indent="-342900">
              <a:spcBef>
                <a:spcPct val="0"/>
              </a:spcBef>
              <a:spcAft>
                <a:spcPts val="1500"/>
              </a:spcAft>
              <a:buClr>
                <a:schemeClr val="tx1"/>
              </a:buClr>
              <a:buFont typeface="+mj-lt"/>
              <a:buAutoNum type="arabicPeriod"/>
              <a:defRPr/>
            </a:pPr>
            <a:r>
              <a:rPr lang="es-ES" sz="1500" dirty="0" smtClean="0">
                <a:solidFill>
                  <a:srgbClr val="333333"/>
                </a:solidFill>
                <a:latin typeface="+mj-lt"/>
                <a:ea typeface="Open Sans" panose="020B0606030504020204" pitchFamily="34" charset="0"/>
                <a:cs typeface="Open Sans" panose="020B0606030504020204" pitchFamily="34" charset="0"/>
              </a:rPr>
              <a:t>Investigaciones </a:t>
            </a:r>
            <a:r>
              <a:rPr lang="es-ES" sz="1500" dirty="0">
                <a:solidFill>
                  <a:srgbClr val="333333"/>
                </a:solidFill>
                <a:latin typeface="+mj-lt"/>
                <a:ea typeface="Open Sans" panose="020B0606030504020204" pitchFamily="34" charset="0"/>
                <a:cs typeface="Open Sans" panose="020B0606030504020204" pitchFamily="34" charset="0"/>
              </a:rPr>
              <a:t>centradas en la persona contra las centradas en el sistema</a:t>
            </a:r>
          </a:p>
          <a:p>
            <a:pPr marL="342900" indent="-342900" eaLnBrk="1" hangingPunct="1">
              <a:spcBef>
                <a:spcPct val="0"/>
              </a:spcBef>
              <a:spcAft>
                <a:spcPts val="1500"/>
              </a:spcAft>
              <a:buClr>
                <a:schemeClr val="tx1"/>
              </a:buClr>
              <a:buFont typeface="+mj-lt"/>
              <a:buAutoNum type="arabicPeriod"/>
              <a:defRPr/>
            </a:pPr>
            <a:endParaRPr lang="en-US" sz="1300" dirty="0">
              <a:solidFill>
                <a:srgbClr val="333333"/>
              </a:solidFill>
              <a:latin typeface="+mj-lt"/>
              <a:ea typeface="Open Sans" panose="020B0606030504020204" pitchFamily="34" charset="0"/>
              <a:cs typeface="Open Sans" panose="020B0606030504020204" pitchFamily="34" charset="0"/>
            </a:endParaRPr>
          </a:p>
        </p:txBody>
      </p:sp>
      <p:sp>
        <p:nvSpPr>
          <p:cNvPr id="9" name="Title 1"/>
          <p:cNvSpPr txBox="1">
            <a:spLocks/>
          </p:cNvSpPr>
          <p:nvPr/>
        </p:nvSpPr>
        <p:spPr bwMode="auto">
          <a:xfrm>
            <a:off x="2606675" y="466725"/>
            <a:ext cx="4353560" cy="4857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a:ea typeface="Open Sans Condensed" panose="020B0806030504020204" pitchFamily="34" charset="0"/>
                <a:cs typeface="Open Sans Condensed" panose="020B0806030504020204" pitchFamily="34" charset="0"/>
              </a:rPr>
              <a:t>La </a:t>
            </a:r>
            <a:r>
              <a:rPr lang="en-US" altLang="en-US" sz="2800" dirty="0" err="1" smtClean="0">
                <a:ea typeface="Open Sans Condensed" panose="020B0806030504020204" pitchFamily="34" charset="0"/>
                <a:cs typeface="Open Sans Condensed" panose="020B0806030504020204" pitchFamily="34" charset="0"/>
              </a:rPr>
              <a:t>investigación</a:t>
            </a:r>
            <a:endParaRPr lang="en-US" altLang="en-US" sz="2800" dirty="0" smtClean="0">
              <a:ea typeface="Open Sans Condensed" panose="020B0806030504020204" pitchFamily="34" charset="0"/>
              <a:cs typeface="Open Sans Condensed" panose="020B0806030504020204" pitchFamily="34" charset="0"/>
            </a:endParaRPr>
          </a:p>
          <a:p>
            <a:endParaRPr lang="en-US" altLang="en-US" sz="2800" dirty="0">
              <a:ea typeface="Open Sans Condensed" panose="020B0806030504020204" pitchFamily="34" charset="0"/>
              <a:cs typeface="Open Sans Condensed" panose="020B0806030504020204" pitchFamily="34" charset="0"/>
            </a:endParaRPr>
          </a:p>
        </p:txBody>
      </p:sp>
      <p:cxnSp>
        <p:nvCxnSpPr>
          <p:cNvPr id="7" name="Straight Connector 6"/>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3</a:t>
            </a:r>
            <a:endParaRPr lang="en-US" sz="28000" dirty="0">
              <a:solidFill>
                <a:srgbClr val="FA834E"/>
              </a:solidFill>
            </a:endParaRPr>
          </a:p>
        </p:txBody>
      </p:sp>
    </p:spTree>
    <p:extLst>
      <p:ext uri="{BB962C8B-B14F-4D97-AF65-F5344CB8AC3E}">
        <p14:creationId xmlns:p14="http://schemas.microsoft.com/office/powerpoint/2010/main" val="3966927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20675" y="2362200"/>
            <a:ext cx="7002463" cy="533400"/>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Pautas</a:t>
            </a:r>
            <a:r>
              <a:rPr lang="en-US" altLang="en-US" sz="2800" dirty="0">
                <a:ea typeface="Open Sans Condensed" panose="020B0806030504020204" pitchFamily="34" charset="0"/>
                <a:cs typeface="Open Sans Condensed" panose="020B0806030504020204" pitchFamily="34" charset="0"/>
              </a:rPr>
              <a:t> para la </a:t>
            </a:r>
            <a:r>
              <a:rPr lang="en-US" altLang="en-US" sz="2800" dirty="0" err="1">
                <a:ea typeface="Open Sans Condensed" panose="020B0806030504020204" pitchFamily="34" charset="0"/>
                <a:cs typeface="Open Sans Condensed" panose="020B0806030504020204" pitchFamily="34" charset="0"/>
              </a:rPr>
              <a:t>investigación</a:t>
            </a:r>
            <a:endParaRPr lang="en-US" altLang="en-US" sz="2800" dirty="0">
              <a:ea typeface="Open Sans Condensed" panose="020B0806030504020204" pitchFamily="34" charset="0"/>
              <a:cs typeface="Open Sans Condensed" panose="020B0806030504020204" pitchFamily="34" charset="0"/>
            </a:endParaRPr>
          </a:p>
        </p:txBody>
      </p:sp>
      <p:sp>
        <p:nvSpPr>
          <p:cNvPr id="2" name="TextBox 1"/>
          <p:cNvSpPr txBox="1"/>
          <p:nvPr/>
        </p:nvSpPr>
        <p:spPr>
          <a:xfrm>
            <a:off x="330201" y="3117356"/>
            <a:ext cx="4560888" cy="2226250"/>
          </a:xfrm>
          <a:prstGeom prst="rect">
            <a:avLst/>
          </a:prstGeom>
          <a:noFill/>
        </p:spPr>
        <p:txBody>
          <a:bodyPr wrap="square" rtlCol="0">
            <a:spAutoFit/>
          </a:bodyPr>
          <a:lstStyle/>
          <a:p>
            <a:pPr marL="342900" indent="-342900">
              <a:spcAft>
                <a:spcPts val="1300"/>
              </a:spcAft>
              <a:buFont typeface="Arial" panose="020B0604020202020204" pitchFamily="34" charset="0"/>
              <a:buChar char="•"/>
            </a:pPr>
            <a:r>
              <a:rPr lang="es-ES" sz="1300" dirty="0" smtClean="0">
                <a:solidFill>
                  <a:srgbClr val="333333"/>
                </a:solidFill>
                <a:latin typeface="+mj-lt"/>
                <a:ea typeface="Open Sans" panose="020B0606030504020204" pitchFamily="34" charset="0"/>
                <a:cs typeface="Open Sans" panose="020B0606030504020204" pitchFamily="34" charset="0"/>
              </a:rPr>
              <a:t>Incluya </a:t>
            </a:r>
            <a:r>
              <a:rPr lang="es-ES" sz="1300" dirty="0">
                <a:solidFill>
                  <a:srgbClr val="333333"/>
                </a:solidFill>
                <a:latin typeface="+mj-lt"/>
                <a:ea typeface="Open Sans" panose="020B0606030504020204" pitchFamily="34" charset="0"/>
                <a:cs typeface="Open Sans" panose="020B0606030504020204" pitchFamily="34" charset="0"/>
              </a:rPr>
              <a:t>tanto a la gerencia como a los empleados </a:t>
            </a:r>
            <a:r>
              <a:rPr lang="es-ES" sz="1300" b="0" dirty="0">
                <a:solidFill>
                  <a:srgbClr val="333333"/>
                </a:solidFill>
                <a:latin typeface="+mj-lt"/>
                <a:ea typeface="Open Sans" panose="020B0606030504020204" pitchFamily="34" charset="0"/>
                <a:cs typeface="Open Sans" panose="020B0606030504020204" pitchFamily="34" charset="0"/>
              </a:rPr>
              <a:t>en la investigación. Las diferentes perspectivas son invalorables</a:t>
            </a:r>
            <a:r>
              <a:rPr lang="es-ES" sz="1300" dirty="0">
                <a:solidFill>
                  <a:srgbClr val="333333"/>
                </a:solidFill>
                <a:latin typeface="+mj-lt"/>
                <a:ea typeface="Open Sans" panose="020B0606030504020204" pitchFamily="34" charset="0"/>
                <a:cs typeface="Open Sans" panose="020B0606030504020204" pitchFamily="34" charset="0"/>
              </a:rPr>
              <a:t>.</a:t>
            </a:r>
          </a:p>
          <a:p>
            <a:pPr marL="342900" indent="-342900">
              <a:spcAft>
                <a:spcPts val="1300"/>
              </a:spcAft>
              <a:buFont typeface="Arial" panose="020B0604020202020204" pitchFamily="34" charset="0"/>
              <a:buChar char="•"/>
            </a:pPr>
            <a:r>
              <a:rPr lang="es-ES" sz="1300" b="0" dirty="0" smtClean="0">
                <a:solidFill>
                  <a:srgbClr val="333333"/>
                </a:solidFill>
                <a:latin typeface="+mj-lt"/>
                <a:ea typeface="Open Sans" panose="020B0606030504020204" pitchFamily="34" charset="0"/>
                <a:cs typeface="Open Sans" panose="020B0606030504020204" pitchFamily="34" charset="0"/>
              </a:rPr>
              <a:t>Asegúrese </a:t>
            </a:r>
            <a:r>
              <a:rPr lang="es-ES" sz="1300" b="0" dirty="0">
                <a:solidFill>
                  <a:srgbClr val="333333"/>
                </a:solidFill>
                <a:latin typeface="+mj-lt"/>
                <a:ea typeface="Open Sans" panose="020B0606030504020204" pitchFamily="34" charset="0"/>
                <a:cs typeface="Open Sans" panose="020B0606030504020204" pitchFamily="34" charset="0"/>
              </a:rPr>
              <a:t>de que el equipo que lleva a cabo la investigación cuente o tenga acceso a </a:t>
            </a:r>
            <a:r>
              <a:rPr lang="es-ES" sz="1300" dirty="0">
                <a:solidFill>
                  <a:srgbClr val="333333"/>
                </a:solidFill>
                <a:latin typeface="+mj-lt"/>
                <a:ea typeface="Open Sans" panose="020B0606030504020204" pitchFamily="34" charset="0"/>
                <a:cs typeface="Open Sans" panose="020B0606030504020204" pitchFamily="34" charset="0"/>
              </a:rPr>
              <a:t>pericia técnica </a:t>
            </a:r>
            <a:r>
              <a:rPr lang="es-ES" sz="1300" b="0" dirty="0">
                <a:solidFill>
                  <a:srgbClr val="333333"/>
                </a:solidFill>
                <a:latin typeface="+mj-lt"/>
                <a:ea typeface="Open Sans" panose="020B0606030504020204" pitchFamily="34" charset="0"/>
                <a:cs typeface="Open Sans" panose="020B0606030504020204" pitchFamily="34" charset="0"/>
              </a:rPr>
              <a:t>en materia de seguridad, ingeniería, operaciones u otros temas que puedan ser de utilidad</a:t>
            </a:r>
            <a:r>
              <a:rPr lang="es-ES" sz="1300" dirty="0">
                <a:solidFill>
                  <a:srgbClr val="333333"/>
                </a:solidFill>
                <a:latin typeface="+mj-lt"/>
                <a:ea typeface="Open Sans" panose="020B0606030504020204" pitchFamily="34" charset="0"/>
                <a:cs typeface="Open Sans" panose="020B0606030504020204" pitchFamily="34" charset="0"/>
              </a:rPr>
              <a:t>.</a:t>
            </a:r>
          </a:p>
          <a:p>
            <a:pPr marL="342900" indent="-342900">
              <a:spcAft>
                <a:spcPts val="1300"/>
              </a:spcAft>
              <a:buFont typeface="Arial" panose="020B0604020202020204" pitchFamily="34" charset="0"/>
              <a:buChar char="•"/>
            </a:pPr>
            <a:r>
              <a:rPr lang="es-ES" sz="1300" dirty="0" smtClean="0">
                <a:solidFill>
                  <a:srgbClr val="333333"/>
                </a:solidFill>
                <a:latin typeface="+mj-lt"/>
                <a:ea typeface="Open Sans" panose="020B0606030504020204" pitchFamily="34" charset="0"/>
                <a:cs typeface="Open Sans" panose="020B0606030504020204" pitchFamily="34" charset="0"/>
              </a:rPr>
              <a:t>Céntrese </a:t>
            </a:r>
            <a:r>
              <a:rPr lang="es-ES" sz="1300" dirty="0">
                <a:solidFill>
                  <a:srgbClr val="333333"/>
                </a:solidFill>
                <a:latin typeface="+mj-lt"/>
                <a:ea typeface="Open Sans" panose="020B0606030504020204" pitchFamily="34" charset="0"/>
                <a:cs typeface="Open Sans" panose="020B0606030504020204" pitchFamily="34" charset="0"/>
              </a:rPr>
              <a:t>en encontrar las causas </a:t>
            </a:r>
            <a:r>
              <a:rPr lang="es-ES" sz="1300" b="0" dirty="0">
                <a:solidFill>
                  <a:srgbClr val="333333"/>
                </a:solidFill>
                <a:latin typeface="+mj-lt"/>
                <a:ea typeface="Open Sans" panose="020B0606030504020204" pitchFamily="34" charset="0"/>
                <a:cs typeface="Open Sans" panose="020B0606030504020204" pitchFamily="34" charset="0"/>
              </a:rPr>
              <a:t>del problema en lugar de echar culpas</a:t>
            </a:r>
            <a:r>
              <a:rPr lang="es-ES" sz="1300" dirty="0">
                <a:solidFill>
                  <a:srgbClr val="333333"/>
                </a:solidFill>
                <a:latin typeface="+mj-lt"/>
                <a:ea typeface="Open Sans" panose="020B0606030504020204" pitchFamily="34" charset="0"/>
                <a:cs typeface="Open Sans" panose="020B0606030504020204" pitchFamily="34" charset="0"/>
              </a:rPr>
              <a:t>.</a:t>
            </a:r>
          </a:p>
        </p:txBody>
      </p:sp>
      <p:sp>
        <p:nvSpPr>
          <p:cNvPr id="12" name="TextBox 11"/>
          <p:cNvSpPr txBox="1"/>
          <p:nvPr/>
        </p:nvSpPr>
        <p:spPr>
          <a:xfrm>
            <a:off x="4900614" y="3117356"/>
            <a:ext cx="4560888" cy="16466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Recopile </a:t>
            </a:r>
            <a:r>
              <a:rPr lang="es-ES" altLang="en-US" sz="1300" dirty="0">
                <a:solidFill>
                  <a:srgbClr val="333333"/>
                </a:solidFill>
                <a:latin typeface="+mj-lt"/>
                <a:ea typeface="Open Sans" panose="020B0606030504020204" pitchFamily="34" charset="0"/>
                <a:cs typeface="Open Sans" panose="020B0606030504020204" pitchFamily="34" charset="0"/>
              </a:rPr>
              <a:t>tanta información como sea posible.</a:t>
            </a:r>
            <a:r>
              <a:rPr lang="es-ES" altLang="en-US" sz="1300" b="0" dirty="0">
                <a:solidFill>
                  <a:srgbClr val="333333"/>
                </a:solidFill>
                <a:latin typeface="+mj-lt"/>
                <a:ea typeface="Open Sans" panose="020B0606030504020204" pitchFamily="34" charset="0"/>
                <a:cs typeface="Open Sans" panose="020B0606030504020204" pitchFamily="34" charset="0"/>
              </a:rPr>
              <a:t> Cuanta más información tenga, más sencillo será tener un panorama </a:t>
            </a:r>
            <a:r>
              <a:rPr lang="es-ES" altLang="en-US" sz="1300" b="0" dirty="0" smtClean="0">
                <a:solidFill>
                  <a:srgbClr val="333333"/>
                </a:solidFill>
                <a:latin typeface="+mj-lt"/>
                <a:ea typeface="Open Sans" panose="020B0606030504020204" pitchFamily="34" charset="0"/>
                <a:cs typeface="Open Sans" panose="020B0606030504020204" pitchFamily="34" charset="0"/>
              </a:rPr>
              <a:t>completo.</a:t>
            </a:r>
            <a:endParaRPr lang="en-US" sz="1300" b="0" dirty="0" smtClean="0">
              <a:solidFill>
                <a:srgbClr val="333333"/>
              </a:solidFill>
              <a:latin typeface="+mj-lt"/>
              <a:ea typeface="Open Sans" panose="020B0606030504020204" pitchFamily="34" charset="0"/>
              <a:cs typeface="Open Sans" panose="020B0606030504020204" pitchFamily="34" charset="0"/>
            </a:endParaRPr>
          </a:p>
          <a:p>
            <a:pPr marL="690563" indent="-350838">
              <a:spcAft>
                <a:spcPts val="600"/>
              </a:spcAft>
              <a:buFont typeface="Tahoma" panose="020B0604030504040204" pitchFamily="34" charset="0"/>
              <a:buChar char="‒"/>
            </a:pPr>
            <a:r>
              <a:rPr lang="es-ES" sz="1300" b="0" dirty="0">
                <a:solidFill>
                  <a:srgbClr val="333333"/>
                </a:solidFill>
                <a:latin typeface="+mj-lt"/>
                <a:ea typeface="Open Sans" panose="020B0606030504020204" pitchFamily="34" charset="0"/>
                <a:cs typeface="Open Sans" panose="020B0606030504020204" pitchFamily="34" charset="0"/>
              </a:rPr>
              <a:t>Entreviste al personal involucrado en el accidente, </a:t>
            </a:r>
            <a:r>
              <a:rPr lang="es-ES" sz="1300" b="0" dirty="0" smtClean="0">
                <a:solidFill>
                  <a:srgbClr val="333333"/>
                </a:solidFill>
                <a:latin typeface="+mj-lt"/>
                <a:ea typeface="Open Sans" panose="020B0606030504020204" pitchFamily="34" charset="0"/>
                <a:cs typeface="Open Sans" panose="020B0606030504020204" pitchFamily="34" charset="0"/>
              </a:rPr>
              <a:t>como </a:t>
            </a:r>
            <a:r>
              <a:rPr lang="es-ES" sz="1300" b="0" dirty="0">
                <a:solidFill>
                  <a:srgbClr val="333333"/>
                </a:solidFill>
                <a:latin typeface="+mj-lt"/>
                <a:ea typeface="Open Sans" panose="020B0606030504020204" pitchFamily="34" charset="0"/>
                <a:cs typeface="Open Sans" panose="020B0606030504020204" pitchFamily="34" charset="0"/>
              </a:rPr>
              <a:t>también a cualquier testigo.</a:t>
            </a:r>
          </a:p>
          <a:p>
            <a:pPr marL="690563" indent="-350838">
              <a:spcAft>
                <a:spcPts val="600"/>
              </a:spcAft>
              <a:buFont typeface="Tahoma" panose="020B0604030504040204" pitchFamily="34" charset="0"/>
              <a:buChar char="‒"/>
            </a:pPr>
            <a:r>
              <a:rPr lang="es-ES" sz="1300" b="0" dirty="0" smtClean="0">
                <a:solidFill>
                  <a:srgbClr val="333333"/>
                </a:solidFill>
                <a:latin typeface="+mj-lt"/>
                <a:ea typeface="Open Sans" panose="020B0606030504020204" pitchFamily="34" charset="0"/>
                <a:cs typeface="Open Sans" panose="020B0606030504020204" pitchFamily="34" charset="0"/>
              </a:rPr>
              <a:t>Documente </a:t>
            </a:r>
            <a:r>
              <a:rPr lang="es-ES" sz="1300" b="0" dirty="0">
                <a:solidFill>
                  <a:srgbClr val="333333"/>
                </a:solidFill>
                <a:latin typeface="+mj-lt"/>
                <a:ea typeface="Open Sans" panose="020B0606030504020204" pitchFamily="34" charset="0"/>
                <a:cs typeface="Open Sans" panose="020B0606030504020204" pitchFamily="34" charset="0"/>
              </a:rPr>
              <a:t>el sitio del incidente. Por </a:t>
            </a:r>
            <a:r>
              <a:rPr lang="es-ES" sz="1300" b="0" dirty="0" smtClean="0">
                <a:solidFill>
                  <a:srgbClr val="333333"/>
                </a:solidFill>
                <a:latin typeface="+mj-lt"/>
                <a:ea typeface="Open Sans" panose="020B0606030504020204" pitchFamily="34" charset="0"/>
                <a:cs typeface="Open Sans" panose="020B0606030504020204" pitchFamily="34" charset="0"/>
              </a:rPr>
              <a:t>ejemplo</a:t>
            </a:r>
            <a:r>
              <a:rPr lang="es-ES" sz="1300" b="0" dirty="0">
                <a:solidFill>
                  <a:srgbClr val="333333"/>
                </a:solidFill>
                <a:latin typeface="+mj-lt"/>
                <a:ea typeface="Open Sans" panose="020B0606030504020204" pitchFamily="34" charset="0"/>
                <a:cs typeface="Open Sans" panose="020B0606030504020204" pitchFamily="34" charset="0"/>
              </a:rPr>
              <a:t>, tome fotografías o grabaciones de </a:t>
            </a:r>
            <a:r>
              <a:rPr lang="es-ES" sz="1300" b="0" dirty="0" smtClean="0">
                <a:solidFill>
                  <a:srgbClr val="333333"/>
                </a:solidFill>
                <a:latin typeface="+mj-lt"/>
                <a:ea typeface="Open Sans" panose="020B0606030504020204" pitchFamily="34" charset="0"/>
                <a:cs typeface="Open Sans" panose="020B0606030504020204" pitchFamily="34" charset="0"/>
              </a:rPr>
              <a:t>video.</a:t>
            </a:r>
            <a:endParaRPr lang="es-ES" sz="1300" b="0" dirty="0">
              <a:solidFill>
                <a:srgbClr val="333333"/>
              </a:solidFill>
              <a:latin typeface="+mj-lt"/>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5" y="14595"/>
            <a:ext cx="9782175" cy="2124075"/>
          </a:xfrm>
          <a:prstGeom prst="rect">
            <a:avLst/>
          </a:prstGeom>
        </p:spPr>
      </p:pic>
    </p:spTree>
    <p:extLst>
      <p:ext uri="{BB962C8B-B14F-4D97-AF65-F5344CB8AC3E}">
        <p14:creationId xmlns:p14="http://schemas.microsoft.com/office/powerpoint/2010/main" val="3036667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35756" y="1371600"/>
            <a:ext cx="4098925" cy="3505200"/>
          </a:xfrm>
          <a:prstGeom prst="rect">
            <a:avLst/>
          </a:prstGeom>
        </p:spPr>
        <p:txBody>
          <a:bodyPr/>
          <a:lstStyle/>
          <a:p>
            <a:pPr marL="0" indent="0">
              <a:spcBef>
                <a:spcPct val="0"/>
              </a:spcBef>
              <a:spcAft>
                <a:spcPts val="1300"/>
              </a:spcAft>
              <a:buNone/>
            </a:pPr>
            <a:r>
              <a:rPr lang="en-US" altLang="en-US" sz="1300" b="1" dirty="0" err="1">
                <a:solidFill>
                  <a:srgbClr val="DA5500"/>
                </a:solidFill>
                <a:latin typeface="+mj-lt"/>
                <a:ea typeface="Open Sans" panose="020B0606030504020204" pitchFamily="34" charset="0"/>
                <a:cs typeface="Open Sans" panose="020B0606030504020204" pitchFamily="34" charset="0"/>
              </a:rPr>
              <a:t>Busque</a:t>
            </a:r>
            <a:r>
              <a:rPr lang="en-US" altLang="en-US" sz="1300" b="1" dirty="0">
                <a:solidFill>
                  <a:srgbClr val="DA5500"/>
                </a:solidFill>
                <a:latin typeface="+mj-lt"/>
                <a:ea typeface="Open Sans" panose="020B0606030504020204" pitchFamily="34" charset="0"/>
                <a:cs typeface="Open Sans" panose="020B0606030504020204" pitchFamily="34" charset="0"/>
              </a:rPr>
              <a:t> la </a:t>
            </a:r>
            <a:r>
              <a:rPr lang="en-US" altLang="en-US" sz="1300" b="1" dirty="0" err="1">
                <a:solidFill>
                  <a:srgbClr val="DA5500"/>
                </a:solidFill>
                <a:latin typeface="+mj-lt"/>
                <a:ea typeface="Open Sans" panose="020B0606030504020204" pitchFamily="34" charset="0"/>
                <a:cs typeface="Open Sans" panose="020B0606030504020204" pitchFamily="34" charset="0"/>
              </a:rPr>
              <a:t>siguiente</a:t>
            </a:r>
            <a:r>
              <a:rPr lang="en-US" altLang="en-US" sz="1300" b="1" dirty="0">
                <a:solidFill>
                  <a:srgbClr val="DA5500"/>
                </a:solidFill>
                <a:latin typeface="+mj-lt"/>
                <a:ea typeface="Open Sans" panose="020B0606030504020204" pitchFamily="34" charset="0"/>
                <a:cs typeface="Open Sans" panose="020B0606030504020204" pitchFamily="34" charset="0"/>
              </a:rPr>
              <a:t> </a:t>
            </a:r>
            <a:r>
              <a:rPr lang="en-US" altLang="en-US" sz="1300" b="1" dirty="0" err="1">
                <a:solidFill>
                  <a:srgbClr val="DA5500"/>
                </a:solidFill>
                <a:latin typeface="+mj-lt"/>
                <a:ea typeface="Open Sans" panose="020B0606030504020204" pitchFamily="34" charset="0"/>
                <a:cs typeface="Open Sans" panose="020B0606030504020204" pitchFamily="34" charset="0"/>
              </a:rPr>
              <a:t>información</a:t>
            </a:r>
            <a:r>
              <a:rPr lang="en-US" altLang="en-US" sz="1300" b="1" dirty="0">
                <a:solidFill>
                  <a:srgbClr val="DA5500"/>
                </a:solidFill>
                <a:latin typeface="+mj-lt"/>
                <a:ea typeface="Open Sans" panose="020B0606030504020204" pitchFamily="34" charset="0"/>
                <a:cs typeface="Open Sans" panose="020B0606030504020204" pitchFamily="34" charset="0"/>
              </a:rPr>
              <a:t>:</a:t>
            </a:r>
            <a:endParaRPr lang="en-US" altLang="en-US" sz="1300" b="1" dirty="0" smtClean="0">
              <a:solidFill>
                <a:srgbClr val="DA5500"/>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Quién </a:t>
            </a:r>
            <a:r>
              <a:rPr lang="es-ES" altLang="en-US" sz="1300" dirty="0">
                <a:solidFill>
                  <a:srgbClr val="333333"/>
                </a:solidFill>
                <a:latin typeface="+mj-lt"/>
                <a:ea typeface="Open Sans" panose="020B0606030504020204" pitchFamily="34" charset="0"/>
                <a:cs typeface="Open Sans" panose="020B0606030504020204" pitchFamily="34" charset="0"/>
              </a:rPr>
              <a:t>estuvo involucrado, como también todos los testigos</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La </a:t>
            </a:r>
            <a:r>
              <a:rPr lang="es-ES" altLang="en-US" sz="1300" dirty="0">
                <a:solidFill>
                  <a:srgbClr val="333333"/>
                </a:solidFill>
                <a:latin typeface="+mj-lt"/>
                <a:ea typeface="Open Sans" panose="020B0606030504020204" pitchFamily="34" charset="0"/>
                <a:cs typeface="Open Sans" panose="020B0606030504020204" pitchFamily="34" charset="0"/>
              </a:rPr>
              <a:t>hora, fecha y ubicación del accidente</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Las </a:t>
            </a:r>
            <a:r>
              <a:rPr lang="es-ES" altLang="en-US" sz="1300" dirty="0">
                <a:solidFill>
                  <a:srgbClr val="333333"/>
                </a:solidFill>
                <a:latin typeface="+mj-lt"/>
                <a:ea typeface="Open Sans" panose="020B0606030504020204" pitchFamily="34" charset="0"/>
                <a:cs typeface="Open Sans" panose="020B0606030504020204" pitchFamily="34" charset="0"/>
              </a:rPr>
              <a:t>actividades que se realizaban cuando sucedió el accidente</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Todo </a:t>
            </a:r>
            <a:r>
              <a:rPr lang="es-ES" altLang="en-US" sz="1300" dirty="0">
                <a:solidFill>
                  <a:srgbClr val="333333"/>
                </a:solidFill>
                <a:latin typeface="+mj-lt"/>
                <a:ea typeface="Open Sans" panose="020B0606030504020204" pitchFamily="34" charset="0"/>
                <a:cs typeface="Open Sans" panose="020B0606030504020204" pitchFamily="34" charset="0"/>
              </a:rPr>
              <a:t>el equipo que se estaba utilizando cuando sucedió el accidente</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Políticas </a:t>
            </a:r>
            <a:r>
              <a:rPr lang="es-ES" altLang="en-US" sz="1300" dirty="0">
                <a:solidFill>
                  <a:srgbClr val="333333"/>
                </a:solidFill>
                <a:latin typeface="+mj-lt"/>
                <a:ea typeface="Open Sans" panose="020B0606030504020204" pitchFamily="34" charset="0"/>
                <a:cs typeface="Open Sans" panose="020B0606030504020204" pitchFamily="34" charset="0"/>
              </a:rPr>
              <a:t>de seguridad existentes para las actividades y equipo</a:t>
            </a:r>
          </a:p>
        </p:txBody>
      </p:sp>
      <p:sp>
        <p:nvSpPr>
          <p:cNvPr id="8" name="Title 1"/>
          <p:cNvSpPr txBox="1">
            <a:spLocks/>
          </p:cNvSpPr>
          <p:nvPr/>
        </p:nvSpPr>
        <p:spPr bwMode="auto">
          <a:xfrm>
            <a:off x="320676" y="457200"/>
            <a:ext cx="7112794"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Recopilar</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información</a:t>
            </a:r>
            <a:endParaRPr lang="en-US" altLang="en-US" sz="2800" dirty="0">
              <a:ea typeface="Open Sans Condensed" panose="020B0806030504020204" pitchFamily="34" charset="0"/>
              <a:cs typeface="Open Sans Condensed" panose="020B0806030504020204" pitchFamily="34" charset="0"/>
            </a:endParaRPr>
          </a:p>
        </p:txBody>
      </p:sp>
      <p:sp>
        <p:nvSpPr>
          <p:cNvPr id="11" name="Content Placeholder 2"/>
          <p:cNvSpPr txBox="1">
            <a:spLocks/>
          </p:cNvSpPr>
          <p:nvPr/>
        </p:nvSpPr>
        <p:spPr bwMode="auto">
          <a:xfrm>
            <a:off x="5120482" y="1371600"/>
            <a:ext cx="411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FontTx/>
              <a:buNone/>
            </a:pPr>
            <a:r>
              <a:rPr lang="en-US" altLang="en-US" sz="1300" kern="0" dirty="0">
                <a:solidFill>
                  <a:srgbClr val="DA5500"/>
                </a:solidFill>
                <a:latin typeface="+mj-lt"/>
                <a:ea typeface="Open Sans" panose="020B0606030504020204" pitchFamily="34" charset="0"/>
                <a:cs typeface="Open Sans" panose="020B0606030504020204" pitchFamily="34" charset="0"/>
              </a:rPr>
              <a:t>Fuentes de </a:t>
            </a:r>
            <a:r>
              <a:rPr lang="en-US" altLang="en-US" sz="1300" kern="0" dirty="0" err="1">
                <a:solidFill>
                  <a:srgbClr val="DA5500"/>
                </a:solidFill>
                <a:latin typeface="+mj-lt"/>
                <a:ea typeface="Open Sans" panose="020B0606030504020204" pitchFamily="34" charset="0"/>
                <a:cs typeface="Open Sans" panose="020B0606030504020204" pitchFamily="34" charset="0"/>
              </a:rPr>
              <a:t>información</a:t>
            </a:r>
            <a:r>
              <a:rPr lang="en-US" altLang="en-US" sz="1300" kern="0" dirty="0">
                <a:solidFill>
                  <a:srgbClr val="DA5500"/>
                </a:solidFill>
                <a:latin typeface="+mj-lt"/>
                <a:ea typeface="Open Sans" panose="020B0606030504020204" pitchFamily="34" charset="0"/>
                <a:cs typeface="Open Sans" panose="020B0606030504020204" pitchFamily="34" charset="0"/>
              </a:rPr>
              <a:t>:</a:t>
            </a:r>
            <a:endParaRPr lang="en-US" altLang="en-US" sz="1300" b="1" kern="0" dirty="0" smtClean="0">
              <a:solidFill>
                <a:srgbClr val="DA5500"/>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Relatos </a:t>
            </a:r>
            <a:r>
              <a:rPr lang="es-ES" altLang="en-US" sz="1300" b="0" kern="0" dirty="0">
                <a:solidFill>
                  <a:srgbClr val="333333"/>
                </a:solidFill>
                <a:latin typeface="+mj-lt"/>
                <a:ea typeface="Open Sans" panose="020B0606030504020204" pitchFamily="34" charset="0"/>
                <a:cs typeface="Open Sans" panose="020B0606030504020204" pitchFamily="34" charset="0"/>
              </a:rPr>
              <a:t>de testigos</a:t>
            </a: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Fotografías </a:t>
            </a:r>
            <a:r>
              <a:rPr lang="es-ES" altLang="en-US" sz="1300" b="0" kern="0" dirty="0">
                <a:solidFill>
                  <a:srgbClr val="333333"/>
                </a:solidFill>
                <a:latin typeface="+mj-lt"/>
                <a:ea typeface="Open Sans" panose="020B0606030504020204" pitchFamily="34" charset="0"/>
                <a:cs typeface="Open Sans" panose="020B0606030504020204" pitchFamily="34" charset="0"/>
              </a:rPr>
              <a:t>y evidencia recopiladas en el sitio del incidente</a:t>
            </a: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Vídeos </a:t>
            </a:r>
            <a:r>
              <a:rPr lang="es-ES" altLang="en-US" sz="1300" b="0" kern="0" dirty="0">
                <a:solidFill>
                  <a:srgbClr val="333333"/>
                </a:solidFill>
                <a:latin typeface="+mj-lt"/>
                <a:ea typeface="Open Sans" panose="020B0606030504020204" pitchFamily="34" charset="0"/>
                <a:cs typeface="Open Sans" panose="020B0606030504020204" pitchFamily="34" charset="0"/>
              </a:rPr>
              <a:t>de vigilancia</a:t>
            </a:r>
          </a:p>
          <a:p>
            <a:pPr marL="342900" indent="-342900">
              <a:spcBef>
                <a:spcPct val="0"/>
              </a:spcBef>
              <a:spcAft>
                <a:spcPts val="1300"/>
              </a:spcAft>
            </a:pPr>
            <a:r>
              <a:rPr lang="es-ES" altLang="en-US" sz="1300" b="0" kern="0" dirty="0" smtClean="0">
                <a:solidFill>
                  <a:srgbClr val="333333"/>
                </a:solidFill>
                <a:latin typeface="+mj-lt"/>
                <a:ea typeface="Open Sans" panose="020B0606030504020204" pitchFamily="34" charset="0"/>
                <a:cs typeface="Open Sans" panose="020B0606030504020204" pitchFamily="34" charset="0"/>
              </a:rPr>
              <a:t>Registros </a:t>
            </a:r>
            <a:r>
              <a:rPr lang="es-ES" altLang="en-US" sz="1300" b="0" kern="0" dirty="0">
                <a:solidFill>
                  <a:srgbClr val="333333"/>
                </a:solidFill>
                <a:latin typeface="+mj-lt"/>
                <a:ea typeface="Open Sans" panose="020B0606030504020204" pitchFamily="34" charset="0"/>
                <a:cs typeface="Open Sans" panose="020B0606030504020204" pitchFamily="34" charset="0"/>
              </a:rPr>
              <a:t>de mantenimiento, órdenes de reparación, o cualquier otra documentación relacionada con el personal o equipos involucrados</a:t>
            </a:r>
          </a:p>
        </p:txBody>
      </p:sp>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3</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a:solidFill>
                  <a:srgbClr val="FA834E"/>
                </a:solidFill>
                <a:latin typeface="+mj-lt"/>
                <a:ea typeface="Open Sans" panose="020B0606030504020204" pitchFamily="34" charset="0"/>
                <a:cs typeface="Open Sans" panose="020B0606030504020204" pitchFamily="34" charset="0"/>
              </a:rPr>
              <a:t>La </a:t>
            </a:r>
            <a:r>
              <a:rPr lang="en-US" altLang="en-US" sz="1000" b="0" kern="0" dirty="0" err="1">
                <a:solidFill>
                  <a:srgbClr val="FA834E"/>
                </a:solidFill>
                <a:latin typeface="+mj-lt"/>
                <a:ea typeface="Open Sans" panose="020B0606030504020204" pitchFamily="34" charset="0"/>
                <a:cs typeface="Open Sans" panose="020B0606030504020204" pitchFamily="34" charset="0"/>
              </a:rPr>
              <a:t>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93002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04723" y="1371600"/>
            <a:ext cx="5349158" cy="4162425"/>
          </a:xfrm>
          <a:prstGeom prst="rect">
            <a:avLst/>
          </a:prstGeom>
        </p:spPr>
        <p:txBody>
          <a:bodyPr/>
          <a:lstStyle/>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Realice </a:t>
            </a:r>
            <a:r>
              <a:rPr lang="es-ES" altLang="en-US" sz="1300" dirty="0">
                <a:solidFill>
                  <a:srgbClr val="333333"/>
                </a:solidFill>
                <a:latin typeface="+mj-lt"/>
                <a:ea typeface="Open Sans" panose="020B0606030504020204" pitchFamily="34" charset="0"/>
                <a:cs typeface="Open Sans" panose="020B0606030504020204" pitchFamily="34" charset="0"/>
              </a:rPr>
              <a:t>las entrevistas en privado.</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En </a:t>
            </a:r>
            <a:r>
              <a:rPr lang="es-ES" altLang="en-US" sz="1300" dirty="0">
                <a:solidFill>
                  <a:srgbClr val="333333"/>
                </a:solidFill>
                <a:latin typeface="+mj-lt"/>
                <a:ea typeface="Open Sans" panose="020B0606030504020204" pitchFamily="34" charset="0"/>
                <a:cs typeface="Open Sans" panose="020B0606030504020204" pitchFamily="34" charset="0"/>
              </a:rPr>
              <a:t>lo posible, realice las entrevistas cerca del sitio del incidente.</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Planifique </a:t>
            </a:r>
            <a:r>
              <a:rPr lang="es-ES" altLang="en-US" sz="1300" dirty="0">
                <a:solidFill>
                  <a:srgbClr val="333333"/>
                </a:solidFill>
                <a:latin typeface="+mj-lt"/>
                <a:ea typeface="Open Sans" panose="020B0606030504020204" pitchFamily="34" charset="0"/>
                <a:cs typeface="Open Sans" panose="020B0606030504020204" pitchFamily="34" charset="0"/>
              </a:rPr>
              <a:t>con anticipación las preguntas, pero deje que las respuestas del sujeto guíen lo que preguntará a continuación. </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No </a:t>
            </a:r>
            <a:r>
              <a:rPr lang="es-ES" altLang="en-US" sz="1300" dirty="0">
                <a:solidFill>
                  <a:srgbClr val="333333"/>
                </a:solidFill>
                <a:latin typeface="+mj-lt"/>
                <a:ea typeface="Open Sans" panose="020B0606030504020204" pitchFamily="34" charset="0"/>
                <a:cs typeface="Open Sans" panose="020B0606030504020204" pitchFamily="34" charset="0"/>
              </a:rPr>
              <a:t>haga suposiciones acerca de la respuesta que espera: mantenga la mente abierta.</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Haga </a:t>
            </a:r>
            <a:r>
              <a:rPr lang="es-ES" altLang="en-US" sz="1300" dirty="0">
                <a:solidFill>
                  <a:srgbClr val="333333"/>
                </a:solidFill>
                <a:latin typeface="+mj-lt"/>
                <a:ea typeface="Open Sans" panose="020B0606030504020204" pitchFamily="34" charset="0"/>
                <a:cs typeface="Open Sans" panose="020B0606030504020204" pitchFamily="34" charset="0"/>
              </a:rPr>
              <a:t>preguntas abiertas permitiéndole al sujeto que relate la historia con sus propias palabras.</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Pregunte</a:t>
            </a:r>
            <a:r>
              <a:rPr lang="es-ES" altLang="en-US" sz="1300" dirty="0">
                <a:solidFill>
                  <a:srgbClr val="333333"/>
                </a:solidFill>
                <a:latin typeface="+mj-lt"/>
                <a:ea typeface="Open Sans" panose="020B0606030504020204" pitchFamily="34" charset="0"/>
                <a:cs typeface="Open Sans" panose="020B0606030504020204" pitchFamily="34" charset="0"/>
              </a:rPr>
              <a:t>: </a:t>
            </a:r>
            <a:r>
              <a:rPr lang="es-ES" altLang="en-US" sz="1300" b="1" dirty="0">
                <a:solidFill>
                  <a:srgbClr val="333333"/>
                </a:solidFill>
                <a:latin typeface="+mj-lt"/>
                <a:ea typeface="Open Sans" panose="020B0606030504020204" pitchFamily="34" charset="0"/>
                <a:cs typeface="Open Sans" panose="020B0606030504020204" pitchFamily="34" charset="0"/>
              </a:rPr>
              <a:t>quién, qué, cuándo, dónde, por qué, cómo. </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No </a:t>
            </a:r>
            <a:r>
              <a:rPr lang="es-ES" altLang="en-US" sz="1300" dirty="0">
                <a:solidFill>
                  <a:srgbClr val="333333"/>
                </a:solidFill>
                <a:latin typeface="+mj-lt"/>
                <a:ea typeface="Open Sans" panose="020B0606030504020204" pitchFamily="34" charset="0"/>
                <a:cs typeface="Open Sans" panose="020B0606030504020204" pitchFamily="34" charset="0"/>
              </a:rPr>
              <a:t>interrumpa ni trate de asistir con una respuesta.</a:t>
            </a:r>
          </a:p>
        </p:txBody>
      </p:sp>
      <p:sp>
        <p:nvSpPr>
          <p:cNvPr id="8" name="Title 1"/>
          <p:cNvSpPr txBox="1">
            <a:spLocks/>
          </p:cNvSpPr>
          <p:nvPr/>
        </p:nvSpPr>
        <p:spPr bwMode="auto">
          <a:xfrm>
            <a:off x="330200" y="466725"/>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Técnicas</a:t>
            </a:r>
            <a:r>
              <a:rPr lang="en-US" altLang="en-US" sz="2800" dirty="0">
                <a:ea typeface="Open Sans Condensed" panose="020B0806030504020204" pitchFamily="34" charset="0"/>
                <a:cs typeface="Open Sans Condensed" panose="020B0806030504020204" pitchFamily="34" charset="0"/>
              </a:rPr>
              <a:t> de </a:t>
            </a:r>
            <a:r>
              <a:rPr lang="en-US" altLang="en-US" sz="2800" dirty="0" err="1">
                <a:ea typeface="Open Sans Condensed" panose="020B0806030504020204" pitchFamily="34" charset="0"/>
                <a:cs typeface="Open Sans Condensed" panose="020B0806030504020204" pitchFamily="34" charset="0"/>
              </a:rPr>
              <a:t>entrevista</a:t>
            </a:r>
            <a:endParaRPr lang="en-US" altLang="en-US" sz="2800" dirty="0">
              <a:ea typeface="Open Sans Condensed" panose="020B0806030504020204" pitchFamily="34" charset="0"/>
              <a:cs typeface="Open Sans Condensed" panose="020B0806030504020204" pitchFamily="34" charset="0"/>
            </a:endParaRPr>
          </a:p>
        </p:txBody>
      </p:sp>
      <p:cxnSp>
        <p:nvCxnSpPr>
          <p:cNvPr id="7" name="Straight Connector 6"/>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696" t="447" r="-10" b="-447"/>
          <a:stretch/>
        </p:blipFill>
        <p:spPr>
          <a:xfrm>
            <a:off x="6492874" y="26067"/>
            <a:ext cx="3278857" cy="5833312"/>
          </a:xfrm>
          <a:prstGeom prst="rect">
            <a:avLst/>
          </a:prstGeom>
        </p:spPr>
      </p:pic>
    </p:spTree>
    <p:extLst>
      <p:ext uri="{BB962C8B-B14F-4D97-AF65-F5344CB8AC3E}">
        <p14:creationId xmlns:p14="http://schemas.microsoft.com/office/powerpoint/2010/main" val="1665020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10" y="1353661"/>
            <a:ext cx="2836658" cy="4536776"/>
          </a:xfrm>
          <a:prstGeom prst="rect">
            <a:avLst/>
          </a:prstGeom>
        </p:spPr>
      </p:pic>
      <p:sp>
        <p:nvSpPr>
          <p:cNvPr id="8" name="Title 1"/>
          <p:cNvSpPr txBox="1">
            <a:spLocks/>
          </p:cNvSpPr>
          <p:nvPr/>
        </p:nvSpPr>
        <p:spPr bwMode="auto">
          <a:xfrm>
            <a:off x="320675" y="457200"/>
            <a:ext cx="7847806"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Centrado</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en</a:t>
            </a:r>
            <a:r>
              <a:rPr lang="en-US" altLang="en-US" sz="2800" dirty="0">
                <a:ea typeface="Open Sans Condensed" panose="020B0806030504020204" pitchFamily="34" charset="0"/>
                <a:cs typeface="Open Sans Condensed" panose="020B0806030504020204" pitchFamily="34" charset="0"/>
              </a:rPr>
              <a:t> el </a:t>
            </a:r>
            <a:r>
              <a:rPr lang="en-US" altLang="en-US" sz="2800" dirty="0" err="1">
                <a:ea typeface="Open Sans Condensed" panose="020B0806030504020204" pitchFamily="34" charset="0"/>
                <a:cs typeface="Open Sans Condensed" panose="020B0806030504020204" pitchFamily="34" charset="0"/>
              </a:rPr>
              <a:t>sistema</a:t>
            </a:r>
            <a:endParaRPr lang="en-US" altLang="en-US" sz="2800" dirty="0">
              <a:ea typeface="Open Sans Condensed" panose="020B0806030504020204" pitchFamily="34" charset="0"/>
              <a:cs typeface="Open Sans Condensed" panose="020B0806030504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15240949"/>
              </p:ext>
            </p:extLst>
          </p:nvPr>
        </p:nvGraphicFramePr>
        <p:xfrm>
          <a:off x="1310481" y="2438400"/>
          <a:ext cx="7772401" cy="2438398"/>
        </p:xfrm>
        <a:graphic>
          <a:graphicData uri="http://schemas.openxmlformats.org/drawingml/2006/table">
            <a:tbl>
              <a:tblPr firstRow="1" bandRow="1">
                <a:tableStyleId>{5C22544A-7EE6-4342-B048-85BDC9FD1C3A}</a:tableStyleId>
              </a:tblPr>
              <a:tblGrid>
                <a:gridCol w="1404785"/>
                <a:gridCol w="3183808"/>
                <a:gridCol w="3183808"/>
              </a:tblGrid>
              <a:tr h="487453">
                <a:tc>
                  <a:txBody>
                    <a:bodyPr/>
                    <a:lstStyle/>
                    <a:p>
                      <a:endParaRPr lang="en-US" sz="13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r>
                        <a:rPr lang="en-US" altLang="en-US" sz="1600" b="1" dirty="0" err="1" smtClean="0">
                          <a:solidFill>
                            <a:srgbClr val="333333"/>
                          </a:solidFill>
                          <a:latin typeface="+mj-lt"/>
                          <a:ea typeface="Open Sans Condensed" panose="020B0806030504020204" pitchFamily="34" charset="0"/>
                          <a:cs typeface="Open Sans Condensed" panose="020B0806030504020204" pitchFamily="34" charset="0"/>
                        </a:rPr>
                        <a:t>Centrado</a:t>
                      </a:r>
                      <a:r>
                        <a:rPr lang="en-US" altLang="en-US" sz="1600" b="1" dirty="0" smtClean="0">
                          <a:solidFill>
                            <a:srgbClr val="333333"/>
                          </a:solidFill>
                          <a:latin typeface="+mj-lt"/>
                          <a:ea typeface="Open Sans Condensed" panose="020B0806030504020204" pitchFamily="34" charset="0"/>
                          <a:cs typeface="Open Sans Condensed" panose="020B0806030504020204" pitchFamily="34" charset="0"/>
                        </a:rPr>
                        <a:t> </a:t>
                      </a:r>
                      <a:r>
                        <a:rPr lang="en-US" altLang="en-US" sz="1600" b="1" dirty="0" err="1" smtClean="0">
                          <a:solidFill>
                            <a:srgbClr val="333333"/>
                          </a:solidFill>
                          <a:latin typeface="+mj-lt"/>
                          <a:ea typeface="Open Sans Condensed" panose="020B0806030504020204" pitchFamily="34" charset="0"/>
                          <a:cs typeface="Open Sans Condensed" panose="020B0806030504020204" pitchFamily="34" charset="0"/>
                        </a:rPr>
                        <a:t>en</a:t>
                      </a:r>
                      <a:r>
                        <a:rPr lang="en-US" altLang="en-US" sz="1600" b="1" dirty="0" smtClean="0">
                          <a:solidFill>
                            <a:srgbClr val="333333"/>
                          </a:solidFill>
                          <a:latin typeface="+mj-lt"/>
                          <a:ea typeface="Open Sans Condensed" panose="020B0806030504020204" pitchFamily="34" charset="0"/>
                          <a:cs typeface="Open Sans Condensed" panose="020B0806030504020204" pitchFamily="34" charset="0"/>
                        </a:rPr>
                        <a:t> la persona</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r>
                        <a:rPr lang="en-US" altLang="en-US" sz="1600" kern="0" dirty="0" err="1" smtClean="0">
                          <a:solidFill>
                            <a:srgbClr val="333333"/>
                          </a:solidFill>
                          <a:latin typeface="+mj-lt"/>
                          <a:ea typeface="Open Sans Condensed" panose="020B0806030504020204" pitchFamily="34" charset="0"/>
                          <a:cs typeface="Open Sans Condensed" panose="020B0806030504020204" pitchFamily="34" charset="0"/>
                        </a:rPr>
                        <a:t>Centrado</a:t>
                      </a:r>
                      <a:r>
                        <a:rPr lang="en-US" altLang="en-US" sz="1600" kern="0" dirty="0" smtClean="0">
                          <a:solidFill>
                            <a:srgbClr val="333333"/>
                          </a:solidFill>
                          <a:latin typeface="+mj-lt"/>
                          <a:ea typeface="Open Sans Condensed" panose="020B0806030504020204" pitchFamily="34" charset="0"/>
                          <a:cs typeface="Open Sans Condensed" panose="020B0806030504020204" pitchFamily="34" charset="0"/>
                        </a:rPr>
                        <a:t> </a:t>
                      </a:r>
                      <a:r>
                        <a:rPr lang="en-US" altLang="en-US" sz="1600" kern="0" dirty="0" err="1" smtClean="0">
                          <a:solidFill>
                            <a:srgbClr val="333333"/>
                          </a:solidFill>
                          <a:latin typeface="+mj-lt"/>
                          <a:ea typeface="Open Sans Condensed" panose="020B0806030504020204" pitchFamily="34" charset="0"/>
                          <a:cs typeface="Open Sans Condensed" panose="020B0806030504020204" pitchFamily="34" charset="0"/>
                        </a:rPr>
                        <a:t>en</a:t>
                      </a:r>
                      <a:r>
                        <a:rPr lang="en-US" altLang="en-US" sz="1600" kern="0" dirty="0" smtClean="0">
                          <a:solidFill>
                            <a:srgbClr val="333333"/>
                          </a:solidFill>
                          <a:latin typeface="+mj-lt"/>
                          <a:ea typeface="Open Sans Condensed" panose="020B0806030504020204" pitchFamily="34" charset="0"/>
                          <a:cs typeface="Open Sans Condensed" panose="020B0806030504020204" pitchFamily="34" charset="0"/>
                        </a:rPr>
                        <a:t> el </a:t>
                      </a:r>
                      <a:r>
                        <a:rPr lang="en-US" altLang="en-US" sz="1600" kern="0" dirty="0" err="1" smtClean="0">
                          <a:solidFill>
                            <a:srgbClr val="333333"/>
                          </a:solidFill>
                          <a:latin typeface="+mj-lt"/>
                          <a:ea typeface="Open Sans Condensed" panose="020B0806030504020204" pitchFamily="34" charset="0"/>
                          <a:cs typeface="Open Sans Condensed" panose="020B0806030504020204" pitchFamily="34" charset="0"/>
                        </a:rPr>
                        <a:t>sistema</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r>
              <a:tr h="843670">
                <a:tc>
                  <a:txBody>
                    <a:bodyPr/>
                    <a:lstStyle/>
                    <a:p>
                      <a:r>
                        <a:rPr lang="en-US" sz="1600" b="1" baseline="0" dirty="0" err="1" smtClean="0">
                          <a:solidFill>
                            <a:srgbClr val="333333"/>
                          </a:solidFill>
                          <a:latin typeface="+mj-lt"/>
                          <a:ea typeface="Open Sans Condensed" panose="020B0806030504020204" pitchFamily="34" charset="0"/>
                          <a:cs typeface="Open Sans Condensed" panose="020B0806030504020204" pitchFamily="34" charset="0"/>
                        </a:rPr>
                        <a:t>Perspectiva</a:t>
                      </a:r>
                      <a:endParaRPr lang="en-US" sz="1600" b="1"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s-ES" altLang="en-US" sz="1200" dirty="0" smtClean="0">
                          <a:solidFill>
                            <a:srgbClr val="333333"/>
                          </a:solidFill>
                          <a:latin typeface="+mj-lt"/>
                          <a:ea typeface="Open Sans" panose="020B0606030504020204" pitchFamily="34" charset="0"/>
                          <a:cs typeface="Open Sans" panose="020B0606030504020204" pitchFamily="34" charset="0"/>
                        </a:rPr>
                        <a:t>Considera al incidente como el </a:t>
                      </a:r>
                      <a:r>
                        <a:rPr lang="es-ES" altLang="en-US" sz="1200" b="1" dirty="0" smtClean="0">
                          <a:solidFill>
                            <a:srgbClr val="333333"/>
                          </a:solidFill>
                          <a:latin typeface="+mj-lt"/>
                          <a:ea typeface="Open Sans" panose="020B0606030504020204" pitchFamily="34" charset="0"/>
                          <a:cs typeface="Open Sans" panose="020B0606030504020204" pitchFamily="34" charset="0"/>
                        </a:rPr>
                        <a:t>punto de inicio </a:t>
                      </a:r>
                      <a:r>
                        <a:rPr lang="es-ES" altLang="en-US" sz="1200" dirty="0" smtClean="0">
                          <a:solidFill>
                            <a:srgbClr val="333333"/>
                          </a:solidFill>
                          <a:latin typeface="+mj-lt"/>
                          <a:ea typeface="Open Sans" panose="020B0606030504020204" pitchFamily="34" charset="0"/>
                          <a:cs typeface="Open Sans" panose="020B0606030504020204" pitchFamily="34" charset="0"/>
                        </a:rPr>
                        <a:t>del problema y la investigación</a:t>
                      </a:r>
                      <a:endParaRPr lang="en-US" altLang="en-US" sz="12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s-ES" sz="1200" kern="1200" dirty="0" smtClean="0">
                          <a:solidFill>
                            <a:srgbClr val="333333"/>
                          </a:solidFill>
                          <a:effectLst/>
                          <a:latin typeface="+mj-lt"/>
                          <a:ea typeface="Open Sans" panose="020B0606030504020204" pitchFamily="34" charset="0"/>
                          <a:cs typeface="Open Sans" panose="020B0606030504020204" pitchFamily="34" charset="0"/>
                        </a:rPr>
                        <a:t>Reconoce que el incidente puede ser el </a:t>
                      </a:r>
                      <a:r>
                        <a:rPr lang="es-ES" sz="1200" b="1" kern="1200" dirty="0" smtClean="0">
                          <a:solidFill>
                            <a:srgbClr val="333333"/>
                          </a:solidFill>
                          <a:effectLst/>
                          <a:latin typeface="+mj-lt"/>
                          <a:ea typeface="Open Sans" panose="020B0606030504020204" pitchFamily="34" charset="0"/>
                          <a:cs typeface="Open Sans" panose="020B0606030504020204" pitchFamily="34" charset="0"/>
                        </a:rPr>
                        <a:t>resultado</a:t>
                      </a:r>
                      <a:r>
                        <a:rPr lang="es-ES" sz="1200" kern="1200" dirty="0" smtClean="0">
                          <a:solidFill>
                            <a:srgbClr val="333333"/>
                          </a:solidFill>
                          <a:effectLst/>
                          <a:latin typeface="+mj-lt"/>
                          <a:ea typeface="Open Sans" panose="020B0606030504020204" pitchFamily="34" charset="0"/>
                          <a:cs typeface="Open Sans" panose="020B0606030504020204" pitchFamily="34" charset="0"/>
                        </a:rPr>
                        <a:t> de un riesgo inherente en el sistema</a:t>
                      </a:r>
                      <a:endParaRPr lang="en-US" sz="1200" kern="1200" dirty="0">
                        <a:solidFill>
                          <a:srgbClr val="333333"/>
                        </a:solidFill>
                        <a:effectLst/>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99943">
                <a:tc>
                  <a:txBody>
                    <a:bodyPr/>
                    <a:lstStyle/>
                    <a:p>
                      <a:r>
                        <a:rPr lang="en-US" sz="1600" b="1" dirty="0" err="1" smtClean="0">
                          <a:solidFill>
                            <a:srgbClr val="333333"/>
                          </a:solidFill>
                          <a:latin typeface="+mj-lt"/>
                          <a:ea typeface="Open Sans Condensed" panose="020B0806030504020204" pitchFamily="34" charset="0"/>
                          <a:cs typeface="Open Sans Condensed" panose="020B0806030504020204" pitchFamily="34" charset="0"/>
                        </a:rPr>
                        <a:t>Alcance</a:t>
                      </a:r>
                      <a:endParaRPr lang="en-US" sz="1600" b="1"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s-ES" altLang="en-US" sz="1200" dirty="0" smtClean="0">
                          <a:solidFill>
                            <a:srgbClr val="333333"/>
                          </a:solidFill>
                          <a:latin typeface="+mj-lt"/>
                          <a:ea typeface="Open Sans" panose="020B0606030504020204" pitchFamily="34" charset="0"/>
                          <a:cs typeface="Open Sans" panose="020B0606030504020204" pitchFamily="34" charset="0"/>
                        </a:rPr>
                        <a:t>La causa directa del incidente y las repercusiones</a:t>
                      </a:r>
                      <a:endParaRPr lang="en-US" altLang="en-US" sz="12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s-ES" altLang="en-US" sz="1200" b="0" kern="0" dirty="0" smtClean="0">
                          <a:solidFill>
                            <a:srgbClr val="333333"/>
                          </a:solidFill>
                          <a:latin typeface="+mj-lt"/>
                          <a:ea typeface="Open Sans" panose="020B0606030504020204" pitchFamily="34" charset="0"/>
                          <a:cs typeface="Open Sans" panose="020B0606030504020204" pitchFamily="34" charset="0"/>
                        </a:rPr>
                        <a:t>Observa al sistema en su totalidad, a fin de identificar los riesgos o fallas</a:t>
                      </a:r>
                      <a:endParaRPr lang="en-US" altLang="en-US" sz="1200" b="0" kern="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07332">
                <a:tc>
                  <a:txBody>
                    <a:bodyPr/>
                    <a:lstStyle/>
                    <a:p>
                      <a:r>
                        <a:rPr lang="en-US" sz="1600" b="0" dirty="0" err="1" smtClean="0">
                          <a:solidFill>
                            <a:srgbClr val="333333"/>
                          </a:solidFill>
                          <a:latin typeface="+mj-lt"/>
                          <a:ea typeface="Open Sans Condensed" panose="020B0806030504020204" pitchFamily="34" charset="0"/>
                          <a:cs typeface="Open Sans Condensed" panose="020B0806030504020204" pitchFamily="34" charset="0"/>
                        </a:rPr>
                        <a:t>Resultado</a:t>
                      </a:r>
                      <a:endParaRPr lang="en-US" sz="1600" b="0" dirty="0">
                        <a:solidFill>
                          <a:srgbClr val="333333"/>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n-US" altLang="en-US" sz="1200" b="1" dirty="0" smtClean="0">
                          <a:solidFill>
                            <a:srgbClr val="333333"/>
                          </a:solidFill>
                          <a:latin typeface="+mj-lt"/>
                          <a:ea typeface="Open Sans" panose="020B0606030504020204" pitchFamily="34" charset="0"/>
                          <a:cs typeface="Open Sans" panose="020B0606030504020204" pitchFamily="34" charset="0"/>
                        </a:rPr>
                        <a:t>Control de </a:t>
                      </a:r>
                      <a:r>
                        <a:rPr lang="en-US" altLang="en-US" sz="1200" b="1" dirty="0" err="1" smtClean="0">
                          <a:solidFill>
                            <a:srgbClr val="333333"/>
                          </a:solidFill>
                          <a:latin typeface="+mj-lt"/>
                          <a:ea typeface="Open Sans" panose="020B0606030504020204" pitchFamily="34" charset="0"/>
                          <a:cs typeface="Open Sans" panose="020B0606030504020204" pitchFamily="34" charset="0"/>
                        </a:rPr>
                        <a:t>daños</a:t>
                      </a:r>
                      <a:endParaRPr lang="en-US" altLang="en-US" sz="1200" b="1"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s-ES" altLang="en-US" sz="1200" b="1" kern="1200" dirty="0" smtClean="0">
                          <a:solidFill>
                            <a:srgbClr val="DA5500"/>
                          </a:solidFill>
                          <a:latin typeface="+mj-lt"/>
                          <a:ea typeface="Open Sans" panose="020B0606030504020204" pitchFamily="34" charset="0"/>
                          <a:cs typeface="Open Sans" panose="020B0606030504020204" pitchFamily="34" charset="0"/>
                        </a:rPr>
                        <a:t>Control y mejoramiento del proceso</a:t>
                      </a:r>
                      <a:endParaRPr lang="en-US" altLang="en-US" sz="1200" b="1" kern="1200" dirty="0" smtClean="0">
                        <a:solidFill>
                          <a:srgbClr val="DA5500"/>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7" name="Rectangle 6"/>
          <p:cNvSpPr/>
          <p:nvPr/>
        </p:nvSpPr>
        <p:spPr>
          <a:xfrm>
            <a:off x="2605881" y="1381125"/>
            <a:ext cx="6858794" cy="553998"/>
          </a:xfrm>
          <a:prstGeom prst="rect">
            <a:avLst/>
          </a:prstGeom>
        </p:spPr>
        <p:txBody>
          <a:bodyPr wrap="square">
            <a:spAutoFit/>
          </a:bodyPr>
          <a:lstStyle/>
          <a:p>
            <a:pPr>
              <a:spcAft>
                <a:spcPts val="1300"/>
              </a:spcAft>
            </a:pPr>
            <a:r>
              <a:rPr lang="es-ES" sz="1500" b="0" dirty="0">
                <a:solidFill>
                  <a:srgbClr val="333333"/>
                </a:solidFill>
                <a:latin typeface="+mj-lt"/>
                <a:ea typeface="Open Sans" panose="020B0606030504020204" pitchFamily="34" charset="0"/>
                <a:cs typeface="Open Sans" panose="020B0606030504020204" pitchFamily="34" charset="0"/>
              </a:rPr>
              <a:t>Para descubrir las causas fundamentales, el análisis </a:t>
            </a:r>
            <a:r>
              <a:rPr lang="es-ES" sz="1500" b="0" dirty="0" smtClean="0">
                <a:solidFill>
                  <a:srgbClr val="333333"/>
                </a:solidFill>
                <a:latin typeface="+mj-lt"/>
                <a:ea typeface="Open Sans" panose="020B0606030504020204" pitchFamily="34" charset="0"/>
                <a:cs typeface="Open Sans" panose="020B0606030504020204" pitchFamily="34" charset="0"/>
              </a:rPr>
              <a:t>debería </a:t>
            </a:r>
            <a:r>
              <a:rPr lang="es-ES" sz="1500" dirty="0" smtClean="0">
                <a:solidFill>
                  <a:srgbClr val="333333"/>
                </a:solidFill>
                <a:latin typeface="+mj-lt"/>
                <a:ea typeface="Open Sans" panose="020B0606030504020204" pitchFamily="34" charset="0"/>
                <a:cs typeface="Open Sans" panose="020B0606030504020204" pitchFamily="34" charset="0"/>
              </a:rPr>
              <a:t>centrarse en el sistema </a:t>
            </a:r>
            <a:r>
              <a:rPr lang="es-ES" sz="1500" b="0" dirty="0" smtClean="0">
                <a:solidFill>
                  <a:srgbClr val="333333"/>
                </a:solidFill>
                <a:latin typeface="+mj-lt"/>
                <a:ea typeface="Open Sans" panose="020B0606030504020204" pitchFamily="34" charset="0"/>
                <a:cs typeface="Open Sans" panose="020B0606030504020204" pitchFamily="34" charset="0"/>
              </a:rPr>
              <a:t>en </a:t>
            </a:r>
            <a:r>
              <a:rPr lang="es-ES" sz="1500" b="0" dirty="0">
                <a:solidFill>
                  <a:srgbClr val="333333"/>
                </a:solidFill>
                <a:latin typeface="+mj-lt"/>
                <a:ea typeface="Open Sans" panose="020B0606030504020204" pitchFamily="34" charset="0"/>
                <a:cs typeface="Open Sans" panose="020B0606030504020204" pitchFamily="34" charset="0"/>
              </a:rPr>
              <a:t>lugar de centrarse en la persona. </a:t>
            </a:r>
          </a:p>
        </p:txBody>
      </p:sp>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4152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911" y="838200"/>
            <a:ext cx="5046852" cy="44196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9138" y="3455128"/>
            <a:ext cx="5372093" cy="1286822"/>
          </a:xfrm>
          <a:prstGeom prst="rect">
            <a:avLst/>
          </a:prstGeom>
        </p:spPr>
      </p:pic>
      <p:sp>
        <p:nvSpPr>
          <p:cNvPr id="23" name="Title 15"/>
          <p:cNvSpPr>
            <a:spLocks noGrp="1"/>
          </p:cNvSpPr>
          <p:nvPr>
            <p:ph type="title"/>
          </p:nvPr>
        </p:nvSpPr>
        <p:spPr>
          <a:xfrm>
            <a:off x="320675" y="457200"/>
            <a:ext cx="73144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a typeface="Open Sans Condensed" panose="020B0806030504020204" pitchFamily="34" charset="0"/>
              <a:cs typeface="Open Sans Condensed" panose="020B0806030504020204" pitchFamily="34" charset="0"/>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1" name="TextBox 10"/>
          <p:cNvSpPr txBox="1"/>
          <p:nvPr/>
        </p:nvSpPr>
        <p:spPr>
          <a:xfrm>
            <a:off x="315119" y="1752600"/>
            <a:ext cx="4303930" cy="1143903"/>
          </a:xfrm>
          <a:prstGeom prst="rect">
            <a:avLst/>
          </a:prstGeom>
          <a:noFill/>
        </p:spPr>
        <p:txBody>
          <a:bodyPr wrap="square" rtlCol="0">
            <a:spAutoFit/>
          </a:bodyPr>
          <a:lstStyle/>
          <a:p>
            <a:pPr>
              <a:spcAft>
                <a:spcPts val="1000"/>
              </a:spcAft>
            </a:pPr>
            <a:r>
              <a:rPr lang="en-US" sz="1500" dirty="0" err="1" smtClean="0">
                <a:solidFill>
                  <a:srgbClr val="DA5500"/>
                </a:solidFill>
                <a:latin typeface="+mj-lt"/>
                <a:ea typeface="Open Sans" panose="020B0606030504020204" pitchFamily="34" charset="0"/>
                <a:cs typeface="Open Sans" panose="020B0606030504020204" pitchFamily="34" charset="0"/>
              </a:rPr>
              <a:t>Incidente</a:t>
            </a:r>
            <a:r>
              <a:rPr lang="en-US" sz="1500" dirty="0" smtClean="0">
                <a:solidFill>
                  <a:srgbClr val="DA5500"/>
                </a:solidFill>
                <a:latin typeface="+mj-lt"/>
                <a:ea typeface="Open Sans" panose="020B0606030504020204" pitchFamily="34" charset="0"/>
                <a:cs typeface="Open Sans" panose="020B0606030504020204" pitchFamily="34" charset="0"/>
              </a:rPr>
              <a:t>: </a:t>
            </a:r>
            <a:endParaRPr lang="en-US" sz="1500" dirty="0">
              <a:latin typeface="+mj-lt"/>
              <a:ea typeface="Open Sans" panose="020B0606030504020204" pitchFamily="34" charset="0"/>
              <a:cs typeface="Open Sans" panose="020B0606030504020204" pitchFamily="34" charset="0"/>
            </a:endParaRPr>
          </a:p>
          <a:p>
            <a:pPr>
              <a:spcAft>
                <a:spcPts val="1000"/>
              </a:spcAft>
            </a:pPr>
            <a:r>
              <a:rPr lang="es-ES" sz="1500" b="0" dirty="0">
                <a:solidFill>
                  <a:srgbClr val="333333"/>
                </a:solidFill>
                <a:latin typeface="+mj-lt"/>
                <a:ea typeface="Open Sans" panose="020B0606030504020204" pitchFamily="34" charset="0"/>
                <a:cs typeface="Open Sans" panose="020B0606030504020204" pitchFamily="34" charset="0"/>
              </a:rPr>
              <a:t>Un trabajador de un depósito se lesionó gravemente el tobillo cuando fue golpeado por un montacargas que doblaba.</a:t>
            </a:r>
            <a:endParaRPr lang="en-US" sz="1500" b="0" dirty="0">
              <a:solidFill>
                <a:srgbClr val="333333"/>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17477225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911" y="914400"/>
            <a:ext cx="5046852" cy="4419600"/>
          </a:xfrm>
          <a:prstGeom prst="rect">
            <a:avLst/>
          </a:prstGeom>
        </p:spPr>
      </p:pic>
      <p:sp>
        <p:nvSpPr>
          <p:cNvPr id="23" name="Title 15"/>
          <p:cNvSpPr>
            <a:spLocks noGrp="1"/>
          </p:cNvSpPr>
          <p:nvPr>
            <p:ph type="title"/>
          </p:nvPr>
        </p:nvSpPr>
        <p:spPr>
          <a:xfrm>
            <a:off x="320675" y="457200"/>
            <a:ext cx="71620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a typeface="Open Sans Condensed" panose="020B0806030504020204" pitchFamily="34" charset="0"/>
              <a:cs typeface="Open Sans Condensed" panose="020B0806030504020204" pitchFamily="34" charset="0"/>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2393"/>
          <a:stretch/>
        </p:blipFill>
        <p:spPr>
          <a:xfrm>
            <a:off x="4736911" y="914401"/>
            <a:ext cx="5046852" cy="48768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7081" y="4343400"/>
            <a:ext cx="1024516" cy="770106"/>
          </a:xfrm>
          <a:prstGeom prst="rect">
            <a:avLst/>
          </a:prstGeom>
        </p:spPr>
      </p:pic>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3" name="TextBox 12"/>
          <p:cNvSpPr txBox="1"/>
          <p:nvPr/>
        </p:nvSpPr>
        <p:spPr>
          <a:xfrm>
            <a:off x="315119" y="1752600"/>
            <a:ext cx="4303930" cy="1143903"/>
          </a:xfrm>
          <a:prstGeom prst="rect">
            <a:avLst/>
          </a:prstGeom>
          <a:noFill/>
        </p:spPr>
        <p:txBody>
          <a:bodyPr wrap="square" rtlCol="0">
            <a:spAutoFit/>
          </a:bodyPr>
          <a:lstStyle/>
          <a:p>
            <a:pPr>
              <a:spcAft>
                <a:spcPts val="1000"/>
              </a:spcAft>
            </a:pPr>
            <a:r>
              <a:rPr lang="en-US" sz="1500" smtClean="0">
                <a:solidFill>
                  <a:srgbClr val="DA5500"/>
                </a:solidFill>
                <a:latin typeface="+mj-lt"/>
                <a:ea typeface="Open Sans" panose="020B0606030504020204" pitchFamily="34" charset="0"/>
                <a:cs typeface="Open Sans" panose="020B0606030504020204" pitchFamily="34" charset="0"/>
              </a:rPr>
              <a:t>Incidente: </a:t>
            </a:r>
            <a:endParaRPr lang="en-US" sz="1500" dirty="0">
              <a:latin typeface="+mj-lt"/>
              <a:ea typeface="Open Sans" panose="020B0606030504020204" pitchFamily="34" charset="0"/>
              <a:cs typeface="Open Sans" panose="020B0606030504020204" pitchFamily="34" charset="0"/>
            </a:endParaRPr>
          </a:p>
          <a:p>
            <a:pPr>
              <a:spcAft>
                <a:spcPts val="1000"/>
              </a:spcAft>
            </a:pPr>
            <a:r>
              <a:rPr lang="es-ES" sz="1500" b="0">
                <a:solidFill>
                  <a:srgbClr val="333333"/>
                </a:solidFill>
                <a:latin typeface="+mj-lt"/>
                <a:ea typeface="Open Sans" panose="020B0606030504020204" pitchFamily="34" charset="0"/>
                <a:cs typeface="Open Sans" panose="020B0606030504020204" pitchFamily="34" charset="0"/>
              </a:rPr>
              <a:t>Un trabajador de un depósito se lesionó gravemente el tobillo cuando fue golpeado por un montacargas que doblaba</a:t>
            </a:r>
            <a:r>
              <a:rPr lang="en-US" sz="1500" b="0" smtClean="0">
                <a:solidFill>
                  <a:srgbClr val="333333"/>
                </a:solidFill>
                <a:latin typeface="+mj-lt"/>
                <a:ea typeface="Open Sans" panose="020B0606030504020204" pitchFamily="34" charset="0"/>
                <a:cs typeface="Open Sans" panose="020B0606030504020204" pitchFamily="34" charset="0"/>
              </a:rPr>
              <a:t>.</a:t>
            </a:r>
            <a:endParaRPr lang="en-US" sz="1500" b="0" dirty="0">
              <a:solidFill>
                <a:srgbClr val="333333"/>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47257706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bwMode="auto">
          <a:xfrm>
            <a:off x="320675" y="457200"/>
            <a:ext cx="4571206" cy="685800"/>
          </a:xfrm>
          <a:prstGeom prst="rect">
            <a:avLst/>
          </a:prstGeom>
          <a:noFill/>
          <a:ln>
            <a:miter lim="800000"/>
            <a:headEnd/>
            <a:tailEnd/>
          </a:ln>
          <a:extLst/>
        </p:spPr>
        <p:txBody>
          <a:bodyPr lIns="91485" tIns="45742" rIns="91485" bIns="45742" anchor="t"/>
          <a:lstStyle/>
          <a:p>
            <a:pPr algn="l"/>
            <a:r>
              <a:rPr lang="en-US" altLang="en-US" sz="2800" b="1" dirty="0" err="1">
                <a:solidFill>
                  <a:srgbClr val="4A72A8"/>
                </a:solidFill>
                <a:ea typeface="Open Sans Condensed" panose="020B0806030504020204" pitchFamily="34" charset="0"/>
                <a:cs typeface="Open Sans Condensed" panose="020B0806030504020204" pitchFamily="34" charset="0"/>
              </a:rPr>
              <a:t>Descripción</a:t>
            </a:r>
            <a:r>
              <a:rPr lang="en-US" altLang="en-US" sz="2800" b="1" dirty="0">
                <a:solidFill>
                  <a:srgbClr val="4A72A8"/>
                </a:solidFill>
                <a:ea typeface="Open Sans Condensed" panose="020B0806030504020204" pitchFamily="34" charset="0"/>
                <a:cs typeface="Open Sans Condensed" panose="020B0806030504020204" pitchFamily="34" charset="0"/>
              </a:rPr>
              <a:t> del </a:t>
            </a:r>
            <a:r>
              <a:rPr lang="en-US" altLang="en-US" sz="2800" b="1" dirty="0" err="1">
                <a:solidFill>
                  <a:srgbClr val="4A72A8"/>
                </a:solidFill>
                <a:ea typeface="Open Sans Condensed" panose="020B0806030504020204" pitchFamily="34" charset="0"/>
                <a:cs typeface="Open Sans Condensed" panose="020B0806030504020204" pitchFamily="34" charset="0"/>
              </a:rPr>
              <a:t>curso</a:t>
            </a:r>
            <a:endParaRPr lang="en-US" altLang="en-US" sz="2800" b="1" dirty="0">
              <a:solidFill>
                <a:srgbClr val="4A72A8"/>
              </a:solidFill>
              <a:ea typeface="Open Sans Condensed" panose="020B0806030504020204" pitchFamily="34" charset="0"/>
              <a:cs typeface="Open Sans Condensed" panose="020B0806030504020204" pitchFamily="34" charset="0"/>
            </a:endParaRPr>
          </a:p>
        </p:txBody>
      </p:sp>
      <p:sp>
        <p:nvSpPr>
          <p:cNvPr id="11267" name="Content Placeholder 2"/>
          <p:cNvSpPr>
            <a:spLocks noGrp="1"/>
          </p:cNvSpPr>
          <p:nvPr>
            <p:ph idx="4294967295"/>
          </p:nvPr>
        </p:nvSpPr>
        <p:spPr bwMode="auto">
          <a:xfrm>
            <a:off x="330199" y="1381124"/>
            <a:ext cx="4256882" cy="3495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a:spcBef>
                <a:spcPts val="0"/>
              </a:spcBef>
              <a:spcAft>
                <a:spcPts val="1300"/>
              </a:spcAft>
              <a:buFont typeface="Tahoma" panose="020B0604030504040204" pitchFamily="34" charset="0"/>
              <a:buAutoNum type="arabicPeriod"/>
            </a:pPr>
            <a:r>
              <a:rPr lang="es-ES" altLang="en-US" sz="1500" dirty="0">
                <a:solidFill>
                  <a:srgbClr val="333333"/>
                </a:solidFill>
                <a:latin typeface="+mj-lt"/>
                <a:ea typeface="Open Sans" panose="020B0606030504020204" pitchFamily="34" charset="0"/>
                <a:cs typeface="Open Sans" panose="020B0606030504020204" pitchFamily="34" charset="0"/>
              </a:rPr>
              <a:t>Introducción </a:t>
            </a:r>
          </a:p>
          <a:p>
            <a:pPr marL="342900" indent="-342900">
              <a:spcBef>
                <a:spcPts val="0"/>
              </a:spcBef>
              <a:spcAft>
                <a:spcPts val="1300"/>
              </a:spcAft>
              <a:buFont typeface="Tahoma" panose="020B0604030504040204" pitchFamily="34" charset="0"/>
              <a:buAutoNum type="arabicPeriod"/>
            </a:pPr>
            <a:r>
              <a:rPr lang="es-ES" altLang="en-US" sz="1500" dirty="0" smtClean="0">
                <a:solidFill>
                  <a:srgbClr val="333333"/>
                </a:solidFill>
                <a:latin typeface="+mj-lt"/>
                <a:ea typeface="Open Sans" panose="020B0606030504020204" pitchFamily="34" charset="0"/>
                <a:cs typeface="Open Sans" panose="020B0606030504020204" pitchFamily="34" charset="0"/>
              </a:rPr>
              <a:t>Parte </a:t>
            </a:r>
            <a:r>
              <a:rPr lang="es-ES" altLang="en-US" sz="1500" dirty="0">
                <a:solidFill>
                  <a:srgbClr val="333333"/>
                </a:solidFill>
                <a:latin typeface="+mj-lt"/>
                <a:ea typeface="Open Sans" panose="020B0606030504020204" pitchFamily="34" charset="0"/>
                <a:cs typeface="Open Sans" panose="020B0606030504020204" pitchFamily="34" charset="0"/>
              </a:rPr>
              <a:t>1: Información general</a:t>
            </a:r>
          </a:p>
          <a:p>
            <a:pPr marL="342900" indent="-342900">
              <a:spcBef>
                <a:spcPts val="0"/>
              </a:spcBef>
              <a:spcAft>
                <a:spcPts val="1300"/>
              </a:spcAft>
              <a:buFont typeface="Tahoma" panose="020B0604030504040204" pitchFamily="34" charset="0"/>
              <a:buAutoNum type="arabicPeriod"/>
            </a:pPr>
            <a:r>
              <a:rPr lang="es-ES" altLang="en-US" sz="1500" dirty="0" smtClean="0">
                <a:solidFill>
                  <a:srgbClr val="333333"/>
                </a:solidFill>
                <a:latin typeface="+mj-lt"/>
                <a:ea typeface="Open Sans" panose="020B0606030504020204" pitchFamily="34" charset="0"/>
                <a:cs typeface="Open Sans" panose="020B0606030504020204" pitchFamily="34" charset="0"/>
              </a:rPr>
              <a:t>Parte </a:t>
            </a:r>
            <a:r>
              <a:rPr lang="es-ES" altLang="en-US" sz="1500" dirty="0">
                <a:solidFill>
                  <a:srgbClr val="333333"/>
                </a:solidFill>
                <a:latin typeface="+mj-lt"/>
                <a:ea typeface="Open Sans" panose="020B0606030504020204" pitchFamily="34" charset="0"/>
                <a:cs typeface="Open Sans" panose="020B0606030504020204" pitchFamily="34" charset="0"/>
              </a:rPr>
              <a:t>2: Preparación y respuesta</a:t>
            </a:r>
          </a:p>
          <a:p>
            <a:pPr marL="342900" indent="-342900">
              <a:spcBef>
                <a:spcPts val="0"/>
              </a:spcBef>
              <a:spcAft>
                <a:spcPts val="1300"/>
              </a:spcAft>
              <a:buFont typeface="Tahoma" panose="020B0604030504040204" pitchFamily="34" charset="0"/>
              <a:buAutoNum type="arabicPeriod"/>
            </a:pPr>
            <a:r>
              <a:rPr lang="es-ES" altLang="en-US" sz="1500" dirty="0" smtClean="0">
                <a:solidFill>
                  <a:srgbClr val="333333"/>
                </a:solidFill>
                <a:latin typeface="+mj-lt"/>
                <a:ea typeface="Open Sans" panose="020B0606030504020204" pitchFamily="34" charset="0"/>
                <a:cs typeface="Open Sans" panose="020B0606030504020204" pitchFamily="34" charset="0"/>
              </a:rPr>
              <a:t>Parte </a:t>
            </a:r>
            <a:r>
              <a:rPr lang="es-ES" altLang="en-US" sz="1500" dirty="0">
                <a:solidFill>
                  <a:srgbClr val="333333"/>
                </a:solidFill>
                <a:latin typeface="+mj-lt"/>
                <a:ea typeface="Open Sans" panose="020B0606030504020204" pitchFamily="34" charset="0"/>
                <a:cs typeface="Open Sans" panose="020B0606030504020204" pitchFamily="34" charset="0"/>
              </a:rPr>
              <a:t>3: La investigación </a:t>
            </a:r>
          </a:p>
          <a:p>
            <a:pPr marL="342900" indent="-342900">
              <a:spcBef>
                <a:spcPts val="0"/>
              </a:spcBef>
              <a:spcAft>
                <a:spcPts val="1300"/>
              </a:spcAft>
              <a:buFont typeface="Tahoma" panose="020B0604030504040204" pitchFamily="34" charset="0"/>
              <a:buAutoNum type="arabicPeriod"/>
            </a:pPr>
            <a:r>
              <a:rPr lang="es-ES" altLang="en-US" sz="1500" dirty="0" smtClean="0">
                <a:solidFill>
                  <a:srgbClr val="333333"/>
                </a:solidFill>
                <a:latin typeface="+mj-lt"/>
                <a:ea typeface="Open Sans" panose="020B0606030504020204" pitchFamily="34" charset="0"/>
                <a:cs typeface="Open Sans" panose="020B0606030504020204" pitchFamily="34" charset="0"/>
              </a:rPr>
              <a:t>Parte </a:t>
            </a:r>
            <a:r>
              <a:rPr lang="es-ES" altLang="en-US" sz="1500" dirty="0">
                <a:solidFill>
                  <a:srgbClr val="333333"/>
                </a:solidFill>
                <a:latin typeface="+mj-lt"/>
                <a:ea typeface="Open Sans" panose="020B0606030504020204" pitchFamily="34" charset="0"/>
                <a:cs typeface="Open Sans" panose="020B0606030504020204" pitchFamily="34" charset="0"/>
              </a:rPr>
              <a:t>4: Análisis</a:t>
            </a:r>
          </a:p>
          <a:p>
            <a:pPr marL="342900" indent="-342900">
              <a:spcBef>
                <a:spcPts val="0"/>
              </a:spcBef>
              <a:spcAft>
                <a:spcPts val="1300"/>
              </a:spcAft>
              <a:buFont typeface="Tahoma" panose="020B0604030504040204" pitchFamily="34" charset="0"/>
              <a:buAutoNum type="arabicPeriod"/>
            </a:pPr>
            <a:r>
              <a:rPr lang="es-ES" altLang="en-US" sz="1500" dirty="0" smtClean="0">
                <a:solidFill>
                  <a:srgbClr val="333333"/>
                </a:solidFill>
                <a:latin typeface="+mj-lt"/>
                <a:ea typeface="Open Sans" panose="020B0606030504020204" pitchFamily="34" charset="0"/>
                <a:cs typeface="Open Sans" panose="020B0606030504020204" pitchFamily="34" charset="0"/>
              </a:rPr>
              <a:t>Parte </a:t>
            </a:r>
            <a:r>
              <a:rPr lang="es-ES" altLang="en-US" sz="1500" dirty="0">
                <a:solidFill>
                  <a:srgbClr val="333333"/>
                </a:solidFill>
                <a:latin typeface="+mj-lt"/>
                <a:ea typeface="Open Sans" panose="020B0606030504020204" pitchFamily="34" charset="0"/>
                <a:cs typeface="Open Sans" panose="020B0606030504020204" pitchFamily="34" charset="0"/>
              </a:rPr>
              <a:t>5: Seguimiento</a:t>
            </a:r>
          </a:p>
          <a:p>
            <a:pPr marL="342900" indent="-342900">
              <a:spcBef>
                <a:spcPts val="0"/>
              </a:spcBef>
              <a:spcAft>
                <a:spcPts val="1300"/>
              </a:spcAft>
              <a:buFont typeface="Tahoma" panose="020B0604030504040204" pitchFamily="34" charset="0"/>
              <a:buAutoNum type="arabicPeriod"/>
            </a:pPr>
            <a:r>
              <a:rPr lang="es-ES" altLang="en-US" sz="1500" dirty="0" smtClean="0">
                <a:solidFill>
                  <a:srgbClr val="333333"/>
                </a:solidFill>
                <a:latin typeface="+mj-lt"/>
                <a:ea typeface="Open Sans" panose="020B0606030504020204" pitchFamily="34" charset="0"/>
                <a:cs typeface="Open Sans" panose="020B0606030504020204" pitchFamily="34" charset="0"/>
              </a:rPr>
              <a:t>Resumen</a:t>
            </a:r>
            <a:endParaRPr lang="es-ES" altLang="en-US" sz="1500" dirty="0">
              <a:solidFill>
                <a:srgbClr val="333333"/>
              </a:solidFill>
              <a:latin typeface="+mj-lt"/>
              <a:ea typeface="Open Sans" panose="020B0606030504020204" pitchFamily="34" charset="0"/>
              <a:cs typeface="Open Sans" panose="020B0606030504020204" pitchFamily="34" charset="0"/>
            </a:endParaRPr>
          </a:p>
          <a:p>
            <a:pPr marL="342900" indent="-342900">
              <a:spcBef>
                <a:spcPts val="0"/>
              </a:spcBef>
              <a:spcAft>
                <a:spcPts val="1300"/>
              </a:spcAft>
              <a:buFont typeface="Tahoma" panose="020B0604030504040204" pitchFamily="34" charset="0"/>
              <a:buAutoNum type="arabicPeriod"/>
            </a:pPr>
            <a:endParaRPr lang="en-US" altLang="en-US" sz="1500" dirty="0">
              <a:solidFill>
                <a:srgbClr val="333333"/>
              </a:solidFill>
              <a:latin typeface="+mj-lt"/>
            </a:endParaRPr>
          </a:p>
          <a:p>
            <a:pPr marL="342900" indent="-342900">
              <a:spcBef>
                <a:spcPts val="0"/>
              </a:spcBef>
              <a:spcAft>
                <a:spcPts val="1300"/>
              </a:spcAft>
              <a:buFont typeface="Tahoma" panose="020B0604030504040204" pitchFamily="34" charset="0"/>
              <a:buAutoNum type="arabicPeriod"/>
            </a:pPr>
            <a:endParaRPr lang="en-US" altLang="en-US" sz="1500" dirty="0" smtClean="0">
              <a:solidFill>
                <a:srgbClr val="333333"/>
              </a:solidFill>
              <a:latin typeface="+mj-lt"/>
              <a:ea typeface="MS PGothic" panose="020B0600070205080204" pitchFamily="34" charset="-128"/>
            </a:endParaRPr>
          </a:p>
        </p:txBody>
      </p:sp>
      <p:sp>
        <p:nvSpPr>
          <p:cNvPr id="5" name="Rectangle 4"/>
          <p:cNvSpPr/>
          <p:nvPr/>
        </p:nvSpPr>
        <p:spPr>
          <a:xfrm>
            <a:off x="315119" y="164812"/>
            <a:ext cx="2210594" cy="246221"/>
          </a:xfrm>
          <a:prstGeom prst="rect">
            <a:avLst/>
          </a:prstGeom>
        </p:spPr>
        <p:txBody>
          <a:bodyPr wrap="square">
            <a:spAutoFit/>
          </a:bodyPr>
          <a:lstStyle/>
          <a:p>
            <a:r>
              <a:rPr lang="en-US" altLang="en-US" sz="1000" b="0" kern="0" smtClean="0">
                <a:solidFill>
                  <a:srgbClr val="FA834E"/>
                </a:solidFill>
                <a:latin typeface="+mj-lt"/>
                <a:ea typeface="Tahoma" panose="020B0604030504040204" pitchFamily="34" charset="0"/>
                <a:cs typeface="Tahoma" panose="020B0604030504040204" pitchFamily="34" charset="0"/>
              </a:rPr>
              <a:t>&gt;  Introducción</a:t>
            </a:r>
            <a:endParaRPr lang="en-US" altLang="en-US" sz="1000" b="0" kern="0">
              <a:solidFill>
                <a:srgbClr val="FA834E"/>
              </a:solidFill>
              <a:latin typeface="+mj-lt"/>
              <a:ea typeface="Tahoma" panose="020B0604030504040204" pitchFamily="34" charset="0"/>
              <a:cs typeface="Tahoma" panose="020B0604030504040204" pitchFamily="34" charset="0"/>
            </a:endParaRPr>
          </a:p>
        </p:txBody>
      </p:sp>
      <p:sp>
        <p:nvSpPr>
          <p:cNvPr id="6" name="Oval 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 name="Straight Connector 6"/>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580" r="8317"/>
          <a:stretch/>
        </p:blipFill>
        <p:spPr>
          <a:xfrm>
            <a:off x="6425406" y="28575"/>
            <a:ext cx="3352800" cy="5838825"/>
          </a:xfrm>
          <a:prstGeom prst="rect">
            <a:avLst/>
          </a:prstGeom>
        </p:spPr>
      </p:pic>
    </p:spTree>
    <p:extLst>
      <p:ext uri="{BB962C8B-B14F-4D97-AF65-F5344CB8AC3E}">
        <p14:creationId xmlns:p14="http://schemas.microsoft.com/office/powerpoint/2010/main" val="160767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5"/>
          <p:cNvSpPr>
            <a:spLocks noGrp="1"/>
          </p:cNvSpPr>
          <p:nvPr>
            <p:ph type="title"/>
          </p:nvPr>
        </p:nvSpPr>
        <p:spPr>
          <a:xfrm>
            <a:off x="320675" y="457200"/>
            <a:ext cx="70858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a typeface="Open Sans Condensed" panose="020B0806030504020204" pitchFamily="34" charset="0"/>
              <a:cs typeface="Open Sans Condensed" panose="020B0806030504020204" pitchFamily="34" charset="0"/>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063"/>
          <a:stretch/>
        </p:blipFill>
        <p:spPr>
          <a:xfrm>
            <a:off x="4740644" y="924129"/>
            <a:ext cx="5046852" cy="4943272"/>
          </a:xfrm>
          <a:prstGeom prst="rect">
            <a:avLst/>
          </a:prstGeom>
        </p:spPr>
      </p:pic>
      <p:sp>
        <p:nvSpPr>
          <p:cNvPr id="11" name="TextBox 10"/>
          <p:cNvSpPr txBox="1"/>
          <p:nvPr/>
        </p:nvSpPr>
        <p:spPr>
          <a:xfrm>
            <a:off x="315119" y="1752600"/>
            <a:ext cx="4195762" cy="2567369"/>
          </a:xfrm>
          <a:prstGeom prst="rect">
            <a:avLst/>
          </a:prstGeom>
          <a:noFill/>
        </p:spPr>
        <p:txBody>
          <a:bodyPr wrap="square" rtlCol="0">
            <a:spAutoFit/>
          </a:bodyPr>
          <a:lstStyle/>
          <a:p>
            <a:pPr>
              <a:spcAft>
                <a:spcPts val="1000"/>
              </a:spcAft>
            </a:pPr>
            <a:r>
              <a:rPr lang="es-ES" sz="1500" dirty="0">
                <a:solidFill>
                  <a:srgbClr val="DA5500"/>
                </a:solidFill>
                <a:latin typeface="+mj-lt"/>
                <a:ea typeface="Open Sans" panose="020B0606030504020204" pitchFamily="34" charset="0"/>
                <a:cs typeface="Open Sans" panose="020B0606030504020204" pitchFamily="34" charset="0"/>
              </a:rPr>
              <a:t>Preguntas centradas en la persona</a:t>
            </a:r>
            <a:r>
              <a:rPr lang="en-US" sz="1500" dirty="0" smtClean="0">
                <a:solidFill>
                  <a:srgbClr val="DA5500"/>
                </a:solidFill>
                <a:latin typeface="+mj-lt"/>
                <a:ea typeface="Open Sans" panose="020B0606030504020204" pitchFamily="34" charset="0"/>
                <a:cs typeface="Open Sans" panose="020B0606030504020204" pitchFamily="34" charset="0"/>
              </a:rPr>
              <a:t>:</a:t>
            </a:r>
            <a:endParaRPr lang="en-US" sz="1500" dirty="0">
              <a:solidFill>
                <a:srgbClr val="DA5500"/>
              </a:solidFill>
              <a:latin typeface="+mj-lt"/>
              <a:ea typeface="Open Sans" panose="020B0606030504020204" pitchFamily="34" charset="0"/>
              <a:cs typeface="Open Sans" panose="020B0606030504020204" pitchFamily="34" charset="0"/>
            </a:endParaRPr>
          </a:p>
          <a:p>
            <a:pPr marL="339725" indent="-339725">
              <a:spcAft>
                <a:spcPts val="600"/>
              </a:spcAft>
              <a:buFont typeface="Arial" panose="020B0604020202020204" pitchFamily="34" charset="0"/>
              <a:buChar char="•"/>
            </a:pPr>
            <a:r>
              <a:rPr lang="es-ES" sz="1500" dirty="0" smtClean="0">
                <a:solidFill>
                  <a:srgbClr val="333333"/>
                </a:solidFill>
                <a:latin typeface="+mj-lt"/>
                <a:ea typeface="Open Sans" panose="020B0606030504020204" pitchFamily="34" charset="0"/>
                <a:cs typeface="Open Sans" panose="020B0606030504020204" pitchFamily="34" charset="0"/>
              </a:rPr>
              <a:t>¿</a:t>
            </a:r>
            <a:r>
              <a:rPr lang="es-ES" sz="1500" dirty="0">
                <a:solidFill>
                  <a:srgbClr val="333333"/>
                </a:solidFill>
                <a:latin typeface="+mj-lt"/>
                <a:ea typeface="Open Sans" panose="020B0606030504020204" pitchFamily="34" charset="0"/>
                <a:cs typeface="Open Sans" panose="020B0606030504020204" pitchFamily="34" charset="0"/>
              </a:rPr>
              <a:t>En qué falló el operador?</a:t>
            </a:r>
            <a:endParaRPr lang="en-US" sz="1500" b="0" dirty="0" smtClean="0">
              <a:solidFill>
                <a:srgbClr val="333333"/>
              </a:solidFill>
              <a:latin typeface="+mj-lt"/>
              <a:ea typeface="Open Sans" panose="020B0606030504020204" pitchFamily="34" charset="0"/>
              <a:cs typeface="Open Sans" panose="020B0606030504020204" pitchFamily="34" charset="0"/>
            </a:endParaRPr>
          </a:p>
          <a:p>
            <a:pPr marL="690563" lvl="1" indent="-350838">
              <a:spcAft>
                <a:spcPts val="600"/>
              </a:spcAft>
              <a:buFont typeface="Tahoma" panose="020B0604030504040204" pitchFamily="34" charset="0"/>
              <a:buChar char="‒"/>
            </a:pPr>
            <a:r>
              <a:rPr lang="es-ES" sz="1500" b="0" dirty="0">
                <a:solidFill>
                  <a:srgbClr val="333333"/>
                </a:solidFill>
                <a:latin typeface="+mj-lt"/>
                <a:ea typeface="Open Sans" panose="020B0606030504020204" pitchFamily="34" charset="0"/>
                <a:cs typeface="Open Sans" panose="020B0606030504020204" pitchFamily="34" charset="0"/>
              </a:rPr>
              <a:t>¿Estaba prestando atención?</a:t>
            </a:r>
          </a:p>
          <a:p>
            <a:pPr marL="690563" lvl="1" indent="-350838">
              <a:spcAft>
                <a:spcPts val="600"/>
              </a:spcAft>
              <a:buFont typeface="Tahoma" panose="020B0604030504040204" pitchFamily="34" charset="0"/>
              <a:buChar char="‒"/>
            </a:pPr>
            <a:r>
              <a:rPr lang="es-ES" sz="1500" b="0" dirty="0" smtClean="0">
                <a:solidFill>
                  <a:srgbClr val="333333"/>
                </a:solidFill>
                <a:latin typeface="+mj-lt"/>
                <a:ea typeface="Open Sans" panose="020B0606030504020204" pitchFamily="34" charset="0"/>
                <a:cs typeface="Open Sans" panose="020B0606030504020204" pitchFamily="34" charset="0"/>
              </a:rPr>
              <a:t>¿</a:t>
            </a:r>
            <a:r>
              <a:rPr lang="es-ES" sz="1500" b="0" dirty="0">
                <a:solidFill>
                  <a:srgbClr val="333333"/>
                </a:solidFill>
                <a:latin typeface="+mj-lt"/>
                <a:ea typeface="Open Sans" panose="020B0606030504020204" pitchFamily="34" charset="0"/>
                <a:cs typeface="Open Sans" panose="020B0606030504020204" pitchFamily="34" charset="0"/>
              </a:rPr>
              <a:t>Estaba conduciendo de forma imprudente</a:t>
            </a:r>
            <a:r>
              <a:rPr lang="es-ES" sz="1500" b="0" dirty="0" smtClean="0">
                <a:solidFill>
                  <a:srgbClr val="333333"/>
                </a:solidFill>
                <a:latin typeface="+mj-lt"/>
                <a:ea typeface="Open Sans" panose="020B0606030504020204" pitchFamily="34" charset="0"/>
                <a:cs typeface="Open Sans" panose="020B0606030504020204" pitchFamily="34" charset="0"/>
              </a:rPr>
              <a:t>?</a:t>
            </a:r>
          </a:p>
          <a:p>
            <a:pPr marL="690563" lvl="1" indent="-350838">
              <a:spcAft>
                <a:spcPts val="600"/>
              </a:spcAft>
              <a:buFont typeface="Tahoma" panose="020B0604030504040204" pitchFamily="34" charset="0"/>
              <a:buChar char="‒"/>
            </a:pPr>
            <a:endParaRPr lang="en-US" sz="1500" b="0" dirty="0" smtClean="0">
              <a:solidFill>
                <a:srgbClr val="333333"/>
              </a:solidFill>
              <a:latin typeface="+mj-lt"/>
              <a:ea typeface="Open Sans" panose="020B0606030504020204" pitchFamily="34" charset="0"/>
              <a:cs typeface="Open Sans" panose="020B0606030504020204" pitchFamily="34" charset="0"/>
            </a:endParaRPr>
          </a:p>
          <a:p>
            <a:pPr marL="339725" indent="-339725">
              <a:spcAft>
                <a:spcPts val="1500"/>
              </a:spcAft>
              <a:buFont typeface="Arial" panose="020B0604020202020204" pitchFamily="34" charset="0"/>
              <a:buChar char="•"/>
            </a:pPr>
            <a:r>
              <a:rPr lang="es-ES" sz="1500" b="0" dirty="0" smtClean="0">
                <a:solidFill>
                  <a:srgbClr val="333333"/>
                </a:solidFill>
                <a:latin typeface="+mj-lt"/>
                <a:ea typeface="Open Sans" panose="020B0606030504020204" pitchFamily="34" charset="0"/>
                <a:cs typeface="Open Sans" panose="020B0606030504020204" pitchFamily="34" charset="0"/>
              </a:rPr>
              <a:t>¿</a:t>
            </a:r>
            <a:r>
              <a:rPr lang="es-ES" sz="1500" b="0" dirty="0">
                <a:solidFill>
                  <a:srgbClr val="333333"/>
                </a:solidFill>
                <a:latin typeface="+mj-lt"/>
                <a:ea typeface="Open Sans" panose="020B0606030504020204" pitchFamily="34" charset="0"/>
                <a:cs typeface="Open Sans" panose="020B0606030504020204" pitchFamily="34" charset="0"/>
              </a:rPr>
              <a:t>Cuán grave es el daño?</a:t>
            </a:r>
          </a:p>
          <a:p>
            <a:pPr marL="339725" indent="-339725">
              <a:spcAft>
                <a:spcPts val="1500"/>
              </a:spcAft>
              <a:buFont typeface="Arial" panose="020B0604020202020204" pitchFamily="34" charset="0"/>
              <a:buChar char="•"/>
            </a:pPr>
            <a:r>
              <a:rPr lang="es-ES" sz="1500" b="0" dirty="0" smtClean="0">
                <a:solidFill>
                  <a:srgbClr val="333333"/>
                </a:solidFill>
                <a:latin typeface="+mj-lt"/>
                <a:ea typeface="Open Sans" panose="020B0606030504020204" pitchFamily="34" charset="0"/>
                <a:cs typeface="Open Sans" panose="020B0606030504020204" pitchFamily="34" charset="0"/>
              </a:rPr>
              <a:t>¿</a:t>
            </a:r>
            <a:r>
              <a:rPr lang="es-ES" sz="1500" b="0" dirty="0">
                <a:solidFill>
                  <a:srgbClr val="333333"/>
                </a:solidFill>
                <a:latin typeface="+mj-lt"/>
                <a:ea typeface="Open Sans" panose="020B0606030504020204" pitchFamily="34" charset="0"/>
                <a:cs typeface="Open Sans" panose="020B0606030504020204" pitchFamily="34" charset="0"/>
              </a:rPr>
              <a:t>Cuáles son las consecuencias económicas?</a:t>
            </a:r>
          </a:p>
        </p:txBody>
      </p: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ectangle 7"/>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56610908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667312" y="1383268"/>
            <a:ext cx="1983187" cy="369332"/>
          </a:xfrm>
          <a:prstGeom prst="rect">
            <a:avLst/>
          </a:prstGeom>
          <a:noFill/>
        </p:spPr>
        <p:txBody>
          <a:bodyPr wrap="square" rtlCol="0">
            <a:spAutoFit/>
          </a:bodyPr>
          <a:lstStyle/>
          <a:p>
            <a:pPr algn="ctr"/>
            <a:r>
              <a:rPr lang="en-US" dirty="0">
                <a:solidFill>
                  <a:srgbClr val="DA5500"/>
                </a:solidFill>
                <a:latin typeface="+mj-lt"/>
                <a:ea typeface="Open Sans Condensed" panose="020B0806030504020204" pitchFamily="34" charset="0"/>
                <a:cs typeface="Open Sans Condensed" panose="020B0806030504020204" pitchFamily="34" charset="0"/>
              </a:rPr>
              <a:t>El </a:t>
            </a:r>
            <a:r>
              <a:rPr lang="en-US" dirty="0" err="1">
                <a:solidFill>
                  <a:srgbClr val="DA5500"/>
                </a:solidFill>
                <a:latin typeface="+mj-lt"/>
                <a:ea typeface="Open Sans Condensed" panose="020B0806030504020204" pitchFamily="34" charset="0"/>
                <a:cs typeface="Open Sans Condensed" panose="020B0806030504020204" pitchFamily="34" charset="0"/>
              </a:rPr>
              <a:t>Operador</a:t>
            </a:r>
            <a:endParaRPr lang="en-US" dirty="0">
              <a:solidFill>
                <a:srgbClr val="DA5500"/>
              </a:solidFill>
              <a:latin typeface="+mj-lt"/>
              <a:ea typeface="Open Sans Condensed" panose="020B0806030504020204" pitchFamily="34" charset="0"/>
              <a:cs typeface="Open Sans Condensed" panose="020B0806030504020204" pitchFamily="34" charset="0"/>
            </a:endParaRPr>
          </a:p>
        </p:txBody>
      </p:sp>
      <p:sp>
        <p:nvSpPr>
          <p:cNvPr id="23" name="Title 15"/>
          <p:cNvSpPr>
            <a:spLocks noGrp="1"/>
          </p:cNvSpPr>
          <p:nvPr>
            <p:ph type="title"/>
          </p:nvPr>
        </p:nvSpPr>
        <p:spPr>
          <a:xfrm>
            <a:off x="320675" y="457200"/>
            <a:ext cx="75430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73376"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p:cNvSpPr/>
          <p:nvPr/>
        </p:nvSpPr>
        <p:spPr>
          <a:xfrm>
            <a:off x="4076403"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p:cNvSpPr/>
          <p:nvPr/>
        </p:nvSpPr>
        <p:spPr>
          <a:xfrm>
            <a:off x="5279867"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TextBox 2"/>
          <p:cNvSpPr txBox="1"/>
          <p:nvPr/>
        </p:nvSpPr>
        <p:spPr>
          <a:xfrm>
            <a:off x="4011457" y="2314609"/>
            <a:ext cx="1355210" cy="523220"/>
          </a:xfrm>
          <a:prstGeom prst="rect">
            <a:avLst/>
          </a:prstGeom>
          <a:noFill/>
        </p:spPr>
        <p:txBody>
          <a:bodyPr wrap="square" rtlCol="0">
            <a:spAutoFit/>
          </a:bodyPr>
          <a:lstStyle/>
          <a:p>
            <a:pPr algn="ctr"/>
            <a:r>
              <a:rPr lang="en-US" sz="1400" dirty="0" err="1">
                <a:solidFill>
                  <a:srgbClr val="333333"/>
                </a:solidFill>
                <a:latin typeface="+mj-lt"/>
                <a:ea typeface="Open Sans Condensed" panose="020B0806030504020204" pitchFamily="34" charset="0"/>
                <a:cs typeface="Open Sans Condensed" panose="020B0806030504020204" pitchFamily="34" charset="0"/>
              </a:rPr>
              <a:t>Responsabilidad</a:t>
            </a:r>
            <a:endParaRPr lang="en-US" sz="14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0" name="TextBox 19"/>
          <p:cNvSpPr txBox="1"/>
          <p:nvPr/>
        </p:nvSpPr>
        <p:spPr>
          <a:xfrm>
            <a:off x="2980909" y="2346003"/>
            <a:ext cx="1132835" cy="338554"/>
          </a:xfrm>
          <a:prstGeom prst="rect">
            <a:avLst/>
          </a:prstGeom>
          <a:noFill/>
        </p:spPr>
        <p:txBody>
          <a:bodyPr wrap="square" rtlCol="0">
            <a:spAutoFit/>
          </a:bodyPr>
          <a:lstStyle/>
          <a:p>
            <a:pPr algn="ctr"/>
            <a:r>
              <a:rPr lang="en-US" sz="1600" dirty="0" err="1">
                <a:solidFill>
                  <a:srgbClr val="333333"/>
                </a:solidFill>
                <a:latin typeface="+mj-lt"/>
                <a:ea typeface="Open Sans Condensed" panose="020B0806030504020204" pitchFamily="34" charset="0"/>
                <a:cs typeface="Open Sans Condensed" panose="020B0806030504020204" pitchFamily="34" charset="0"/>
              </a:rPr>
              <a:t>Daño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5522364" y="2346003"/>
            <a:ext cx="919613"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Culpa</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3" name="Oval 12"/>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ectangle 13"/>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4561" t="8333" r="12636"/>
          <a:stretch/>
        </p:blipFill>
        <p:spPr>
          <a:xfrm>
            <a:off x="3677027" y="3368834"/>
            <a:ext cx="2423554" cy="2362199"/>
          </a:xfrm>
          <a:prstGeom prst="rect">
            <a:avLst/>
          </a:prstGeom>
        </p:spPr>
      </p:pic>
    </p:spTree>
    <p:custDataLst>
      <p:tags r:id="rId1"/>
    </p:custDataLst>
    <p:extLst>
      <p:ext uri="{BB962C8B-B14F-4D97-AF65-F5344CB8AC3E}">
        <p14:creationId xmlns:p14="http://schemas.microsoft.com/office/powerpoint/2010/main" val="1044980408"/>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877112" y="1383268"/>
            <a:ext cx="1983187" cy="369332"/>
          </a:xfrm>
          <a:prstGeom prst="rect">
            <a:avLst/>
          </a:prstGeom>
          <a:noFill/>
        </p:spPr>
        <p:txBody>
          <a:bodyPr wrap="square" rtlCol="0">
            <a:spAutoFit/>
          </a:bodyPr>
          <a:lstStyle/>
          <a:p>
            <a:pPr algn="ctr"/>
            <a:r>
              <a:rPr lang="en-US" dirty="0">
                <a:solidFill>
                  <a:srgbClr val="DA5500"/>
                </a:solidFill>
                <a:latin typeface="+mj-lt"/>
                <a:ea typeface="Open Sans Condensed" panose="020B0806030504020204" pitchFamily="34" charset="0"/>
                <a:cs typeface="Open Sans Condensed" panose="020B0806030504020204" pitchFamily="34" charset="0"/>
              </a:rPr>
              <a:t>El </a:t>
            </a:r>
            <a:r>
              <a:rPr lang="en-US" dirty="0" err="1">
                <a:solidFill>
                  <a:srgbClr val="DA5500"/>
                </a:solidFill>
                <a:latin typeface="+mj-lt"/>
                <a:ea typeface="Open Sans Condensed" panose="020B0806030504020204" pitchFamily="34" charset="0"/>
                <a:cs typeface="Open Sans Condensed" panose="020B0806030504020204" pitchFamily="34" charset="0"/>
              </a:rPr>
              <a:t>Operador</a:t>
            </a:r>
            <a:endParaRPr lang="en-US" dirty="0">
              <a:solidFill>
                <a:srgbClr val="DA5500"/>
              </a:solidFill>
              <a:latin typeface="+mj-lt"/>
              <a:ea typeface="Open Sans Condensed" panose="020B0806030504020204" pitchFamily="34" charset="0"/>
              <a:cs typeface="Open Sans Condensed" panose="020B0806030504020204" pitchFamily="34" charset="0"/>
            </a:endParaRPr>
          </a:p>
        </p:txBody>
      </p:sp>
      <p:sp>
        <p:nvSpPr>
          <p:cNvPr id="23" name="Title 15"/>
          <p:cNvSpPr>
            <a:spLocks noGrp="1"/>
          </p:cNvSpPr>
          <p:nvPr>
            <p:ph type="title"/>
          </p:nvPr>
        </p:nvSpPr>
        <p:spPr>
          <a:xfrm>
            <a:off x="320675" y="457200"/>
            <a:ext cx="76954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083176"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Oval 16"/>
          <p:cNvSpPr/>
          <p:nvPr/>
        </p:nvSpPr>
        <p:spPr>
          <a:xfrm>
            <a:off x="6286203"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Oval 17"/>
          <p:cNvSpPr/>
          <p:nvPr/>
        </p:nvSpPr>
        <p:spPr>
          <a:xfrm>
            <a:off x="7489667"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TextBox 2"/>
          <p:cNvSpPr txBox="1"/>
          <p:nvPr/>
        </p:nvSpPr>
        <p:spPr>
          <a:xfrm>
            <a:off x="6207945" y="2375325"/>
            <a:ext cx="1389692" cy="523220"/>
          </a:xfrm>
          <a:prstGeom prst="rect">
            <a:avLst/>
          </a:prstGeom>
          <a:noFill/>
        </p:spPr>
        <p:txBody>
          <a:bodyPr wrap="square" rtlCol="0">
            <a:spAutoFit/>
          </a:bodyPr>
          <a:lstStyle/>
          <a:p>
            <a:pPr algn="ctr"/>
            <a:r>
              <a:rPr lang="en-US" sz="1400">
                <a:solidFill>
                  <a:srgbClr val="333333"/>
                </a:solidFill>
                <a:latin typeface="+mj-lt"/>
                <a:ea typeface="Open Sans Condensed" panose="020B0806030504020204" pitchFamily="34" charset="0"/>
                <a:cs typeface="Open Sans Condensed" panose="020B0806030504020204" pitchFamily="34" charset="0"/>
              </a:rPr>
              <a:t>Responsabilidad</a:t>
            </a:r>
          </a:p>
        </p:txBody>
      </p:sp>
      <p:sp>
        <p:nvSpPr>
          <p:cNvPr id="20" name="TextBox 19"/>
          <p:cNvSpPr txBox="1"/>
          <p:nvPr/>
        </p:nvSpPr>
        <p:spPr>
          <a:xfrm>
            <a:off x="5190709" y="2346003"/>
            <a:ext cx="1132835" cy="338554"/>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Daño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7732164" y="2346003"/>
            <a:ext cx="919613" cy="338554"/>
          </a:xfrm>
          <a:prstGeom prst="rect">
            <a:avLst/>
          </a:prstGeom>
          <a:noFill/>
        </p:spPr>
        <p:txBody>
          <a:bodyPr wrap="square" rtlCol="0">
            <a:spAutoFit/>
          </a:bodyPr>
          <a:lstStyle/>
          <a:p>
            <a:pPr algn="ctr"/>
            <a:r>
              <a:rPr lang="en-US" sz="1600" smtClean="0">
                <a:solidFill>
                  <a:srgbClr val="333333"/>
                </a:solidFill>
                <a:latin typeface="+mj-lt"/>
                <a:ea typeface="Open Sans Condensed" panose="020B0806030504020204" pitchFamily="34" charset="0"/>
                <a:cs typeface="Open Sans Condensed" panose="020B0806030504020204" pitchFamily="34" charset="0"/>
              </a:rPr>
              <a:t>Culpa</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4" name="Oval 13"/>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Rectangle 14"/>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24561" t="8333" r="12636"/>
          <a:stretch/>
        </p:blipFill>
        <p:spPr>
          <a:xfrm>
            <a:off x="5877112" y="3342164"/>
            <a:ext cx="2487500" cy="2424526"/>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144" t="6339" r="22763" b="41701"/>
          <a:stretch/>
        </p:blipFill>
        <p:spPr>
          <a:xfrm flipH="1">
            <a:off x="320675" y="2362200"/>
            <a:ext cx="3275806" cy="3487252"/>
          </a:xfrm>
          <a:prstGeom prst="rect">
            <a:avLst/>
          </a:prstGeom>
        </p:spPr>
      </p:pic>
    </p:spTree>
    <p:custDataLst>
      <p:tags r:id="rId1"/>
    </p:custDataLst>
    <p:extLst>
      <p:ext uri="{BB962C8B-B14F-4D97-AF65-F5344CB8AC3E}">
        <p14:creationId xmlns:p14="http://schemas.microsoft.com/office/powerpoint/2010/main" val="8607742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V="1">
            <a:off x="4968081" y="1447800"/>
            <a:ext cx="0" cy="205740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7" name="TextBox 26"/>
          <p:cNvSpPr txBox="1"/>
          <p:nvPr/>
        </p:nvSpPr>
        <p:spPr>
          <a:xfrm>
            <a:off x="6121940"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El </a:t>
            </a:r>
            <a:r>
              <a:rPr lang="en-US" sz="1800" b="1" dirty="0" err="1" smtClean="0">
                <a:solidFill>
                  <a:srgbClr val="DA5500"/>
                </a:solidFill>
                <a:latin typeface="+mj-lt"/>
                <a:ea typeface="Open Sans Condensed" panose="020B0806030504020204" pitchFamily="34" charset="0"/>
                <a:cs typeface="Open Sans Condensed" panose="020B0806030504020204" pitchFamily="34" charset="0"/>
              </a:rPr>
              <a:t>Operador</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23" name="Title 15"/>
          <p:cNvSpPr>
            <a:spLocks noGrp="1"/>
          </p:cNvSpPr>
          <p:nvPr>
            <p:ph type="title"/>
          </p:nvPr>
        </p:nvSpPr>
        <p:spPr>
          <a:xfrm>
            <a:off x="320675" y="457200"/>
            <a:ext cx="852224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04680" y="2175143"/>
            <a:ext cx="1225083" cy="899898"/>
            <a:chOff x="5224745" y="718123"/>
            <a:chExt cx="1317307" cy="967641"/>
          </a:xfrm>
        </p:grpSpPr>
        <p:sp>
          <p:nvSpPr>
            <p:cNvPr id="15" name="Oval 14"/>
            <p:cNvSpPr/>
            <p:nvPr/>
          </p:nvSpPr>
          <p:spPr>
            <a:xfrm>
              <a:off x="5453440" y="718123"/>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24745" y="1030565"/>
              <a:ext cx="1317307" cy="281304"/>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100" b="1" dirty="0" smtClean="0">
                  <a:solidFill>
                    <a:schemeClr val="bg1"/>
                  </a:solidFill>
                  <a:latin typeface="+mj-lt"/>
                  <a:ea typeface="Open Sans Condensed" panose="020B0806030504020204" pitchFamily="34" charset="0"/>
                  <a:cs typeface="Open Sans Condensed" panose="020B0806030504020204" pitchFamily="34" charset="0"/>
                </a:rPr>
                <a:t>INCIDENTE</a:t>
              </a:r>
              <a:endParaRPr lang="en-US" sz="11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El </a:t>
            </a:r>
            <a:r>
              <a:rPr lang="en-US" sz="1800" b="1" dirty="0" err="1" smtClean="0">
                <a:solidFill>
                  <a:srgbClr val="DA5500"/>
                </a:solidFill>
                <a:latin typeface="+mj-lt"/>
                <a:ea typeface="Open Sans Condensed" panose="020B0806030504020204" pitchFamily="34" charset="0"/>
                <a:cs typeface="Open Sans Condensed" panose="020B0806030504020204" pitchFamily="34" charset="0"/>
              </a:rPr>
              <a:t>sistema</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29" name="TextBox 28"/>
          <p:cNvSpPr txBox="1"/>
          <p:nvPr/>
        </p:nvSpPr>
        <p:spPr>
          <a:xfrm>
            <a:off x="914008" y="2280294"/>
            <a:ext cx="1132835" cy="830997"/>
          </a:xfrm>
          <a:prstGeom prst="rect">
            <a:avLst/>
          </a:prstGeom>
          <a:noFill/>
        </p:spPr>
        <p:txBody>
          <a:bodyPr wrap="square" rtlCol="0">
            <a:spAutoFit/>
          </a:bodyPr>
          <a:lstStyle/>
          <a:p>
            <a:pPr algn="ctr"/>
            <a:r>
              <a:rPr lang="en-US" sz="1600" dirty="0" err="1">
                <a:solidFill>
                  <a:srgbClr val="333333"/>
                </a:solidFill>
                <a:latin typeface="+mj-lt"/>
                <a:ea typeface="Open Sans Condensed" panose="020B0806030504020204" pitchFamily="34" charset="0"/>
                <a:cs typeface="Open Sans Condensed" panose="020B0806030504020204" pitchFamily="34" charset="0"/>
              </a:rPr>
              <a:t>Falla</a:t>
            </a:r>
            <a:r>
              <a:rPr lang="en-US" sz="1600" dirty="0">
                <a:solidFill>
                  <a:srgbClr val="333333"/>
                </a:solidFill>
                <a:latin typeface="+mj-lt"/>
                <a:ea typeface="Open Sans Condensed" panose="020B0806030504020204" pitchFamily="34" charset="0"/>
                <a:cs typeface="Open Sans Condensed" panose="020B0806030504020204" pitchFamily="34" charset="0"/>
              </a:rPr>
              <a:t> </a:t>
            </a:r>
            <a:r>
              <a:rPr lang="en-US" sz="1600" dirty="0" err="1">
                <a:solidFill>
                  <a:srgbClr val="333333"/>
                </a:solidFill>
                <a:latin typeface="+mj-lt"/>
                <a:ea typeface="Open Sans Condensed" panose="020B0806030504020204" pitchFamily="34" charset="0"/>
                <a:cs typeface="Open Sans Condensed" panose="020B0806030504020204" pitchFamily="34" charset="0"/>
              </a:rPr>
              <a:t>en</a:t>
            </a:r>
            <a:r>
              <a:rPr lang="en-US" sz="1600" dirty="0">
                <a:solidFill>
                  <a:srgbClr val="333333"/>
                </a:solidFill>
                <a:latin typeface="+mj-lt"/>
                <a:ea typeface="Open Sans Condensed" panose="020B0806030504020204" pitchFamily="34" charset="0"/>
                <a:cs typeface="Open Sans Condensed" panose="020B0806030504020204" pitchFamily="34" charset="0"/>
              </a:rPr>
              <a:t> el </a:t>
            </a:r>
            <a:r>
              <a:rPr lang="en-US" sz="1600" dirty="0" err="1">
                <a:solidFill>
                  <a:srgbClr val="333333"/>
                </a:solidFill>
                <a:latin typeface="+mj-lt"/>
                <a:ea typeface="Open Sans Condensed" panose="020B0806030504020204" pitchFamily="34" charset="0"/>
                <a:cs typeface="Open Sans Condensed" panose="020B0806030504020204" pitchFamily="34" charset="0"/>
              </a:rPr>
              <a:t>proceso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0" name="TextBox 29"/>
          <p:cNvSpPr txBox="1"/>
          <p:nvPr/>
        </p:nvSpPr>
        <p:spPr>
          <a:xfrm>
            <a:off x="2124441" y="2280294"/>
            <a:ext cx="1218122" cy="830997"/>
          </a:xfrm>
          <a:prstGeom prst="rect">
            <a:avLst/>
          </a:prstGeom>
          <a:noFill/>
        </p:spPr>
        <p:txBody>
          <a:bodyPr wrap="square" rtlCol="0">
            <a:spAutoFit/>
          </a:bodyPr>
          <a:lstStyle/>
          <a:p>
            <a:r>
              <a:rPr lang="en-US" sz="1600" dirty="0" err="1">
                <a:solidFill>
                  <a:srgbClr val="333333"/>
                </a:solidFill>
                <a:latin typeface="+mj-lt"/>
                <a:ea typeface="Open Sans Condensed" panose="020B0806030504020204" pitchFamily="34" charset="0"/>
                <a:cs typeface="Open Sans Condensed" panose="020B0806030504020204" pitchFamily="34" charset="0"/>
              </a:rPr>
              <a:t>Riesgo</a:t>
            </a:r>
            <a:r>
              <a:rPr lang="en-US" sz="1600" dirty="0">
                <a:solidFill>
                  <a:srgbClr val="333333"/>
                </a:solidFill>
                <a:latin typeface="+mj-lt"/>
                <a:ea typeface="Open Sans Condensed" panose="020B0806030504020204" pitchFamily="34" charset="0"/>
                <a:cs typeface="Open Sans Condensed" panose="020B0806030504020204" pitchFamily="34" charset="0"/>
              </a:rPr>
              <a:t> </a:t>
            </a:r>
            <a:r>
              <a:rPr lang="en-US" sz="1600" dirty="0" err="1">
                <a:solidFill>
                  <a:srgbClr val="333333"/>
                </a:solidFill>
                <a:latin typeface="+mj-lt"/>
                <a:ea typeface="Open Sans Condensed" panose="020B0806030504020204" pitchFamily="34" charset="0"/>
                <a:cs typeface="Open Sans Condensed" panose="020B0806030504020204" pitchFamily="34" charset="0"/>
              </a:rPr>
              <a:t>inherente</a:t>
            </a:r>
            <a:r>
              <a:rPr lang="en-US" sz="1600" dirty="0" smtClean="0">
                <a:solidFill>
                  <a:srgbClr val="333333"/>
                </a:solidFill>
                <a:latin typeface="+mj-lt"/>
                <a:ea typeface="Open Sans Condensed" panose="020B0806030504020204" pitchFamily="34" charset="0"/>
                <a:cs typeface="Open Sans Condensed" panose="020B0806030504020204" pitchFamily="34" charset="0"/>
              </a:rPr>
              <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46003"/>
            <a:ext cx="1288503" cy="338554"/>
          </a:xfrm>
          <a:prstGeom prst="rect">
            <a:avLst/>
          </a:prstGeom>
          <a:noFill/>
        </p:spPr>
        <p:txBody>
          <a:bodyPr wrap="square" rtlCol="0">
            <a:spAutoFit/>
          </a:bodyPr>
          <a:lstStyle/>
          <a:p>
            <a:r>
              <a:rPr lang="en-US" sz="1600" dirty="0" err="1">
                <a:solidFill>
                  <a:srgbClr val="333333"/>
                </a:solidFill>
                <a:latin typeface="+mj-lt"/>
                <a:ea typeface="Open Sans Condensed" panose="020B0806030504020204" pitchFamily="34" charset="0"/>
                <a:cs typeface="Open Sans Condensed" panose="020B0806030504020204" pitchFamily="34" charset="0"/>
              </a:rPr>
              <a:t>Variación</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 name="Oval 1"/>
          <p:cNvSpPr/>
          <p:nvPr/>
        </p:nvSpPr>
        <p:spPr>
          <a:xfrm>
            <a:off x="5328004"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7" name="Oval 16"/>
          <p:cNvSpPr/>
          <p:nvPr/>
        </p:nvSpPr>
        <p:spPr>
          <a:xfrm>
            <a:off x="6531031"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8" name="Oval 17"/>
          <p:cNvSpPr/>
          <p:nvPr/>
        </p:nvSpPr>
        <p:spPr>
          <a:xfrm>
            <a:off x="7734495"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3" name="TextBox 2"/>
          <p:cNvSpPr txBox="1"/>
          <p:nvPr/>
        </p:nvSpPr>
        <p:spPr>
          <a:xfrm>
            <a:off x="6621782" y="2346003"/>
            <a:ext cx="1149617" cy="584775"/>
          </a:xfrm>
          <a:prstGeom prst="rect">
            <a:avLst/>
          </a:prstGeom>
          <a:noFill/>
        </p:spPr>
        <p:txBody>
          <a:bodyPr wrap="square" rtlCol="0">
            <a:spAutoFit/>
          </a:bodyPr>
          <a:lstStyle/>
          <a:p>
            <a:pPr algn="ctr"/>
            <a:r>
              <a:rPr lang="en-US" sz="1600" dirty="0" err="1">
                <a:solidFill>
                  <a:srgbClr val="333333"/>
                </a:solidFill>
                <a:latin typeface="+mj-lt"/>
                <a:ea typeface="Open Sans Condensed" panose="020B0806030504020204" pitchFamily="34" charset="0"/>
                <a:cs typeface="Open Sans Condensed" panose="020B0806030504020204" pitchFamily="34" charset="0"/>
              </a:rPr>
              <a:t>Responsabilidad</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0" name="TextBox 19"/>
          <p:cNvSpPr txBox="1"/>
          <p:nvPr/>
        </p:nvSpPr>
        <p:spPr>
          <a:xfrm>
            <a:off x="5435537" y="2346003"/>
            <a:ext cx="1132835" cy="338554"/>
          </a:xfrm>
          <a:prstGeom prst="rect">
            <a:avLst/>
          </a:prstGeom>
          <a:noFill/>
        </p:spPr>
        <p:txBody>
          <a:bodyPr wrap="square" rtlCol="0">
            <a:spAutoFit/>
          </a:bodyPr>
          <a:lstStyle/>
          <a:p>
            <a:pPr algn="ctr"/>
            <a:r>
              <a:rPr lang="en-US" sz="1600" dirty="0" err="1">
                <a:solidFill>
                  <a:srgbClr val="333333"/>
                </a:solidFill>
                <a:latin typeface="+mj-lt"/>
                <a:ea typeface="Open Sans Condensed" panose="020B0806030504020204" pitchFamily="34" charset="0"/>
                <a:cs typeface="Open Sans Condensed" panose="020B0806030504020204" pitchFamily="34" charset="0"/>
              </a:rPr>
              <a:t>Daño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7923308" y="2346003"/>
            <a:ext cx="919613" cy="338554"/>
          </a:xfrm>
          <a:prstGeom prst="rect">
            <a:avLst/>
          </a:prstGeom>
          <a:noFill/>
        </p:spPr>
        <p:txBody>
          <a:bodyPr wrap="square" rtlCol="0">
            <a:spAutoFit/>
          </a:bodyPr>
          <a:lstStyle/>
          <a:p>
            <a:pPr algn="ctr"/>
            <a:r>
              <a:rPr lang="en-US" sz="1600" dirty="0" smtClean="0">
                <a:solidFill>
                  <a:srgbClr val="333333"/>
                </a:solidFill>
                <a:latin typeface="+mj-lt"/>
                <a:ea typeface="Open Sans Condensed" panose="020B0806030504020204" pitchFamily="34" charset="0"/>
                <a:cs typeface="Open Sans Condensed" panose="020B0806030504020204" pitchFamily="34" charset="0"/>
              </a:rPr>
              <a:t>Culpa</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2" name="Oval 31"/>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ectangle 32"/>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366149466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V="1">
            <a:off x="4968081" y="1447800"/>
            <a:ext cx="0" cy="205740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7" name="TextBox 26"/>
          <p:cNvSpPr txBox="1"/>
          <p:nvPr/>
        </p:nvSpPr>
        <p:spPr>
          <a:xfrm>
            <a:off x="6121940" y="1383268"/>
            <a:ext cx="1983187" cy="369332"/>
          </a:xfrm>
          <a:prstGeom prst="rect">
            <a:avLst/>
          </a:prstGeom>
          <a:noFill/>
        </p:spPr>
        <p:txBody>
          <a:bodyPr wrap="square" rtlCol="0">
            <a:spAutoFit/>
          </a:bodyPr>
          <a:lstStyle/>
          <a:p>
            <a:pPr algn="ctr"/>
            <a:r>
              <a:rPr lang="en-US" sz="1800" b="1" dirty="0" smtClean="0">
                <a:solidFill>
                  <a:srgbClr val="DA5500"/>
                </a:solidFill>
                <a:latin typeface="+mj-lt"/>
                <a:ea typeface="Open Sans Condensed" panose="020B0806030504020204" pitchFamily="34" charset="0"/>
                <a:cs typeface="Open Sans Condensed" panose="020B0806030504020204" pitchFamily="34" charset="0"/>
              </a:rPr>
              <a:t>El </a:t>
            </a:r>
            <a:r>
              <a:rPr lang="en-US" sz="1800" b="1" dirty="0" err="1" smtClean="0">
                <a:solidFill>
                  <a:srgbClr val="DA5500"/>
                </a:solidFill>
                <a:latin typeface="+mj-lt"/>
                <a:ea typeface="Open Sans Condensed" panose="020B0806030504020204" pitchFamily="34" charset="0"/>
                <a:cs typeface="Open Sans Condensed" panose="020B0806030504020204" pitchFamily="34" charset="0"/>
              </a:rPr>
              <a:t>Operador</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23" name="Title 15"/>
          <p:cNvSpPr>
            <a:spLocks noGrp="1"/>
          </p:cNvSpPr>
          <p:nvPr>
            <p:ph type="title"/>
          </p:nvPr>
        </p:nvSpPr>
        <p:spPr>
          <a:xfrm>
            <a:off x="320675" y="457200"/>
            <a:ext cx="7413820"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18586" y="2148102"/>
            <a:ext cx="1225083" cy="899898"/>
            <a:chOff x="5239698" y="689046"/>
            <a:chExt cx="1317307" cy="967641"/>
          </a:xfrm>
        </p:grpSpPr>
        <p:sp>
          <p:nvSpPr>
            <p:cNvPr id="15" name="Oval 14"/>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39698" y="1005286"/>
              <a:ext cx="1317307" cy="281304"/>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100" b="1" dirty="0" smtClean="0">
                  <a:solidFill>
                    <a:schemeClr val="bg1"/>
                  </a:solidFill>
                  <a:latin typeface="+mj-lt"/>
                  <a:ea typeface="Open Sans Condensed" panose="020B0806030504020204" pitchFamily="34" charset="0"/>
                  <a:cs typeface="Open Sans Condensed" panose="020B0806030504020204" pitchFamily="34" charset="0"/>
                </a:rPr>
                <a:t>INCIDENTE</a:t>
              </a:r>
              <a:endParaRPr lang="en-US" sz="11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smtClean="0">
                <a:solidFill>
                  <a:srgbClr val="DA5500"/>
                </a:solidFill>
                <a:latin typeface="+mj-lt"/>
                <a:ea typeface="Open Sans Condensed" panose="020B0806030504020204" pitchFamily="34" charset="0"/>
                <a:cs typeface="Open Sans Condensed" panose="020B0806030504020204" pitchFamily="34" charset="0"/>
              </a:rPr>
              <a:t>El sistema</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29" name="TextBox 28"/>
          <p:cNvSpPr txBox="1"/>
          <p:nvPr/>
        </p:nvSpPr>
        <p:spPr>
          <a:xfrm>
            <a:off x="914008" y="2280294"/>
            <a:ext cx="1132835" cy="830997"/>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Falla en el proceso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0" name="TextBox 29"/>
          <p:cNvSpPr txBox="1"/>
          <p:nvPr/>
        </p:nvSpPr>
        <p:spPr>
          <a:xfrm>
            <a:off x="2124441" y="2280294"/>
            <a:ext cx="1206538" cy="830997"/>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Riesgo inherente</a:t>
            </a:r>
            <a:r>
              <a:rPr lang="en-US" sz="1600" dirty="0" smtClean="0">
                <a:solidFill>
                  <a:srgbClr val="333333"/>
                </a:solidFill>
                <a:latin typeface="+mj-lt"/>
                <a:ea typeface="Open Sans Condensed" panose="020B0806030504020204" pitchFamily="34" charset="0"/>
                <a:cs typeface="Open Sans Condensed" panose="020B0806030504020204" pitchFamily="34" charset="0"/>
              </a:rPr>
              <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46003"/>
            <a:ext cx="1207223" cy="338554"/>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Variación</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 name="Oval 1"/>
          <p:cNvSpPr/>
          <p:nvPr/>
        </p:nvSpPr>
        <p:spPr>
          <a:xfrm>
            <a:off x="5328004"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7" name="Oval 16"/>
          <p:cNvSpPr/>
          <p:nvPr/>
        </p:nvSpPr>
        <p:spPr>
          <a:xfrm>
            <a:off x="6531031"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8" name="Oval 17"/>
          <p:cNvSpPr/>
          <p:nvPr/>
        </p:nvSpPr>
        <p:spPr>
          <a:xfrm>
            <a:off x="7734495"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3" name="TextBox 2"/>
          <p:cNvSpPr txBox="1"/>
          <p:nvPr/>
        </p:nvSpPr>
        <p:spPr>
          <a:xfrm>
            <a:off x="6621782" y="2346003"/>
            <a:ext cx="1149617" cy="584775"/>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Responsabilidad</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0" name="TextBox 19"/>
          <p:cNvSpPr txBox="1"/>
          <p:nvPr/>
        </p:nvSpPr>
        <p:spPr>
          <a:xfrm>
            <a:off x="5435537" y="2346003"/>
            <a:ext cx="1132835" cy="338554"/>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Daño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7923308" y="2346003"/>
            <a:ext cx="919613" cy="338554"/>
          </a:xfrm>
          <a:prstGeom prst="rect">
            <a:avLst/>
          </a:prstGeom>
          <a:noFill/>
        </p:spPr>
        <p:txBody>
          <a:bodyPr wrap="square" rtlCol="0">
            <a:spAutoFit/>
          </a:bodyPr>
          <a:lstStyle/>
          <a:p>
            <a:pPr algn="ctr"/>
            <a:r>
              <a:rPr lang="en-US" sz="1600" smtClean="0">
                <a:solidFill>
                  <a:srgbClr val="333333"/>
                </a:solidFill>
                <a:latin typeface="+mj-lt"/>
                <a:ea typeface="Open Sans Condensed" panose="020B0806030504020204" pitchFamily="34" charset="0"/>
                <a:cs typeface="Open Sans Condensed" panose="020B0806030504020204" pitchFamily="34" charset="0"/>
              </a:rPr>
              <a:t>Culpa</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2" name="Oval 31"/>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ectangle 32"/>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35" name="TextBox 34"/>
          <p:cNvSpPr txBox="1"/>
          <p:nvPr/>
        </p:nvSpPr>
        <p:spPr>
          <a:xfrm>
            <a:off x="1555400" y="3581400"/>
            <a:ext cx="2362200" cy="323165"/>
          </a:xfrm>
          <a:prstGeom prst="rect">
            <a:avLst/>
          </a:prstGeom>
          <a:noFill/>
        </p:spPr>
        <p:txBody>
          <a:bodyPr wrap="square" rtlCol="0">
            <a:spAutoFit/>
          </a:bodyPr>
          <a:lstStyle/>
          <a:p>
            <a:pPr algn="ctr"/>
            <a:r>
              <a:rPr lang="en-US" sz="1500" dirty="0" smtClean="0">
                <a:solidFill>
                  <a:srgbClr val="4A72A8"/>
                </a:solidFill>
                <a:latin typeface="+mj-lt"/>
                <a:ea typeface="Open Sans Condensed" panose="020B0806030504020204" pitchFamily="34" charset="0"/>
                <a:cs typeface="Open Sans Condensed" panose="020B0806030504020204" pitchFamily="34" charset="0"/>
              </a:rPr>
              <a:t>CAUSA</a:t>
            </a:r>
            <a:endParaRPr lang="en-US" sz="1500" dirty="0">
              <a:solidFill>
                <a:srgbClr val="4A72A8"/>
              </a:solidFill>
              <a:latin typeface="+mj-lt"/>
              <a:ea typeface="Open Sans Condensed" panose="020B0806030504020204" pitchFamily="34" charset="0"/>
              <a:cs typeface="Open Sans Condensed" panose="020B0806030504020204" pitchFamily="34" charset="0"/>
            </a:endParaRPr>
          </a:p>
        </p:txBody>
      </p:sp>
      <p:cxnSp>
        <p:nvCxnSpPr>
          <p:cNvPr id="36" name="Straight Arrow Connector 35"/>
          <p:cNvCxnSpPr/>
          <p:nvPr/>
        </p:nvCxnSpPr>
        <p:spPr>
          <a:xfrm>
            <a:off x="700881" y="3505200"/>
            <a:ext cx="4102970" cy="0"/>
          </a:xfrm>
          <a:prstGeom prst="straightConnector1">
            <a:avLst/>
          </a:prstGeom>
          <a:ln w="76200">
            <a:solidFill>
              <a:srgbClr val="4A72A8"/>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548188" y="3344060"/>
            <a:ext cx="30559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ustDataLst>
      <p:tags r:id="rId1"/>
    </p:custDataLst>
    <p:extLst>
      <p:ext uri="{BB962C8B-B14F-4D97-AF65-F5344CB8AC3E}">
        <p14:creationId xmlns:p14="http://schemas.microsoft.com/office/powerpoint/2010/main" val="225315576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V="1">
            <a:off x="4968081" y="1447800"/>
            <a:ext cx="0" cy="205740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7" name="TextBox 26"/>
          <p:cNvSpPr txBox="1"/>
          <p:nvPr/>
        </p:nvSpPr>
        <p:spPr>
          <a:xfrm>
            <a:off x="6121940" y="1383268"/>
            <a:ext cx="1983187" cy="369332"/>
          </a:xfrm>
          <a:prstGeom prst="rect">
            <a:avLst/>
          </a:prstGeom>
          <a:noFill/>
        </p:spPr>
        <p:txBody>
          <a:bodyPr wrap="square" rtlCol="0">
            <a:spAutoFit/>
          </a:bodyPr>
          <a:lstStyle/>
          <a:p>
            <a:pPr algn="ctr"/>
            <a:r>
              <a:rPr lang="en-US" sz="1800" b="1" smtClean="0">
                <a:solidFill>
                  <a:srgbClr val="DA5500"/>
                </a:solidFill>
                <a:latin typeface="+mj-lt"/>
                <a:ea typeface="Open Sans Condensed" panose="020B0806030504020204" pitchFamily="34" charset="0"/>
                <a:cs typeface="Open Sans Condensed" panose="020B0806030504020204" pitchFamily="34" charset="0"/>
              </a:rPr>
              <a:t>El Operador</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23" name="Title 15"/>
          <p:cNvSpPr>
            <a:spLocks noGrp="1"/>
          </p:cNvSpPr>
          <p:nvPr>
            <p:ph type="title"/>
          </p:nvPr>
        </p:nvSpPr>
        <p:spPr>
          <a:xfrm>
            <a:off x="320675" y="457200"/>
            <a:ext cx="69334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05236" y="2148102"/>
            <a:ext cx="1225083" cy="899898"/>
            <a:chOff x="5225343" y="689046"/>
            <a:chExt cx="1317307" cy="967641"/>
          </a:xfrm>
        </p:grpSpPr>
        <p:sp>
          <p:nvSpPr>
            <p:cNvPr id="15" name="Oval 14"/>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25343" y="1005286"/>
              <a:ext cx="1317307" cy="281304"/>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100" b="1" smtClean="0">
                  <a:solidFill>
                    <a:schemeClr val="bg1"/>
                  </a:solidFill>
                  <a:latin typeface="+mj-lt"/>
                  <a:ea typeface="Open Sans Condensed" panose="020B0806030504020204" pitchFamily="34" charset="0"/>
                  <a:cs typeface="Open Sans Condensed" panose="020B0806030504020204" pitchFamily="34" charset="0"/>
                </a:rPr>
                <a:t>INCIDENTE</a:t>
              </a:r>
              <a:endParaRPr lang="en-US" sz="11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smtClean="0">
                <a:solidFill>
                  <a:srgbClr val="DA5500"/>
                </a:solidFill>
                <a:latin typeface="+mj-lt"/>
                <a:ea typeface="Open Sans Condensed" panose="020B0806030504020204" pitchFamily="34" charset="0"/>
                <a:cs typeface="Open Sans Condensed" panose="020B0806030504020204" pitchFamily="34" charset="0"/>
              </a:rPr>
              <a:t>El sistema</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29" name="TextBox 28"/>
          <p:cNvSpPr txBox="1"/>
          <p:nvPr/>
        </p:nvSpPr>
        <p:spPr>
          <a:xfrm>
            <a:off x="914008" y="2280294"/>
            <a:ext cx="1132835" cy="830997"/>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Falla en el proceso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0" name="TextBox 29"/>
          <p:cNvSpPr txBox="1"/>
          <p:nvPr/>
        </p:nvSpPr>
        <p:spPr>
          <a:xfrm>
            <a:off x="2124441" y="2280294"/>
            <a:ext cx="1220283" cy="830997"/>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Riesgo inherente</a:t>
            </a:r>
            <a:r>
              <a:rPr lang="en-US" sz="1600" dirty="0" smtClean="0">
                <a:solidFill>
                  <a:srgbClr val="333333"/>
                </a:solidFill>
                <a:latin typeface="+mj-lt"/>
                <a:ea typeface="Open Sans Condensed" panose="020B0806030504020204" pitchFamily="34" charset="0"/>
                <a:cs typeface="Open Sans Condensed" panose="020B0806030504020204" pitchFamily="34" charset="0"/>
              </a:rPr>
              <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46003"/>
            <a:ext cx="1261070" cy="338554"/>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Variación</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 name="Oval 1"/>
          <p:cNvSpPr/>
          <p:nvPr/>
        </p:nvSpPr>
        <p:spPr>
          <a:xfrm>
            <a:off x="5328004"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7" name="Oval 16"/>
          <p:cNvSpPr/>
          <p:nvPr/>
        </p:nvSpPr>
        <p:spPr>
          <a:xfrm>
            <a:off x="6531031"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18" name="Oval 17"/>
          <p:cNvSpPr/>
          <p:nvPr/>
        </p:nvSpPr>
        <p:spPr>
          <a:xfrm>
            <a:off x="7734495" y="1905000"/>
            <a:ext cx="1311434" cy="1311434"/>
          </a:xfrm>
          <a:prstGeom prst="ellipse">
            <a:avLst/>
          </a:prstGeom>
          <a:solidFill>
            <a:srgbClr val="F9F9F9"/>
          </a:solidFill>
          <a:ln>
            <a:solidFill>
              <a:srgbClr val="FA8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3" name="TextBox 2"/>
          <p:cNvSpPr txBox="1"/>
          <p:nvPr/>
        </p:nvSpPr>
        <p:spPr>
          <a:xfrm>
            <a:off x="6621782" y="2346003"/>
            <a:ext cx="1220683" cy="584775"/>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Responsabilidad</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0" name="TextBox 19"/>
          <p:cNvSpPr txBox="1"/>
          <p:nvPr/>
        </p:nvSpPr>
        <p:spPr>
          <a:xfrm>
            <a:off x="5435537" y="2346003"/>
            <a:ext cx="1132835" cy="338554"/>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Daño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1" name="TextBox 20"/>
          <p:cNvSpPr txBox="1"/>
          <p:nvPr/>
        </p:nvSpPr>
        <p:spPr>
          <a:xfrm>
            <a:off x="7923308" y="2346003"/>
            <a:ext cx="919613" cy="338554"/>
          </a:xfrm>
          <a:prstGeom prst="rect">
            <a:avLst/>
          </a:prstGeom>
          <a:noFill/>
        </p:spPr>
        <p:txBody>
          <a:bodyPr wrap="square" rtlCol="0">
            <a:spAutoFit/>
          </a:bodyPr>
          <a:lstStyle/>
          <a:p>
            <a:pPr algn="ctr"/>
            <a:r>
              <a:rPr lang="en-US" sz="1600" smtClean="0">
                <a:solidFill>
                  <a:srgbClr val="333333"/>
                </a:solidFill>
                <a:latin typeface="+mj-lt"/>
                <a:ea typeface="Open Sans Condensed" panose="020B0806030504020204" pitchFamily="34" charset="0"/>
                <a:cs typeface="Open Sans Condensed" panose="020B0806030504020204" pitchFamily="34" charset="0"/>
              </a:rPr>
              <a:t>Culpa</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2" name="Oval 31"/>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ectangle 32"/>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35" name="TextBox 34"/>
          <p:cNvSpPr txBox="1"/>
          <p:nvPr/>
        </p:nvSpPr>
        <p:spPr>
          <a:xfrm>
            <a:off x="1555400" y="3581400"/>
            <a:ext cx="2362200" cy="323165"/>
          </a:xfrm>
          <a:prstGeom prst="rect">
            <a:avLst/>
          </a:prstGeom>
          <a:noFill/>
        </p:spPr>
        <p:txBody>
          <a:bodyPr wrap="square" rtlCol="0">
            <a:spAutoFit/>
          </a:bodyPr>
          <a:lstStyle/>
          <a:p>
            <a:pPr algn="ctr"/>
            <a:r>
              <a:rPr lang="en-US" sz="1500" smtClean="0">
                <a:solidFill>
                  <a:srgbClr val="4A72A8"/>
                </a:solidFill>
                <a:latin typeface="+mj-lt"/>
                <a:ea typeface="Open Sans Condensed" panose="020B0806030504020204" pitchFamily="34" charset="0"/>
                <a:cs typeface="Open Sans Condensed" panose="020B0806030504020204" pitchFamily="34" charset="0"/>
              </a:rPr>
              <a:t>CAUSA</a:t>
            </a:r>
            <a:endParaRPr lang="en-US" sz="1500" dirty="0">
              <a:solidFill>
                <a:srgbClr val="4A72A8"/>
              </a:solidFill>
              <a:latin typeface="+mj-lt"/>
              <a:ea typeface="Open Sans Condensed" panose="020B0806030504020204" pitchFamily="34" charset="0"/>
              <a:cs typeface="Open Sans Condensed" panose="020B0806030504020204" pitchFamily="34" charset="0"/>
            </a:endParaRPr>
          </a:p>
        </p:txBody>
      </p:sp>
      <p:cxnSp>
        <p:nvCxnSpPr>
          <p:cNvPr id="36" name="Straight Arrow Connector 35"/>
          <p:cNvCxnSpPr/>
          <p:nvPr/>
        </p:nvCxnSpPr>
        <p:spPr>
          <a:xfrm>
            <a:off x="700881" y="3505200"/>
            <a:ext cx="4102970" cy="0"/>
          </a:xfrm>
          <a:prstGeom prst="straightConnector1">
            <a:avLst/>
          </a:prstGeom>
          <a:ln w="76200">
            <a:solidFill>
              <a:srgbClr val="4A72A8"/>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284711" y="3505200"/>
            <a:ext cx="4102970" cy="0"/>
          </a:xfrm>
          <a:prstGeom prst="straightConnector1">
            <a:avLst/>
          </a:prstGeom>
          <a:ln w="7620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882481" y="3581400"/>
            <a:ext cx="2362200" cy="323165"/>
          </a:xfrm>
          <a:prstGeom prst="rect">
            <a:avLst/>
          </a:prstGeom>
          <a:noFill/>
        </p:spPr>
        <p:txBody>
          <a:bodyPr wrap="square" rtlCol="0">
            <a:spAutoFit/>
          </a:bodyPr>
          <a:lstStyle/>
          <a:p>
            <a:pPr algn="ctr"/>
            <a:r>
              <a:rPr lang="en-US" sz="1500" dirty="0">
                <a:solidFill>
                  <a:srgbClr val="DA5500"/>
                </a:solidFill>
                <a:latin typeface="+mj-lt"/>
                <a:ea typeface="Open Sans Condensed" panose="020B0806030504020204" pitchFamily="34" charset="0"/>
                <a:cs typeface="Open Sans Condensed" panose="020B0806030504020204" pitchFamily="34" charset="0"/>
              </a:rPr>
              <a:t>EFECTO</a:t>
            </a:r>
          </a:p>
        </p:txBody>
      </p:sp>
      <p:sp>
        <p:nvSpPr>
          <p:cNvPr id="38" name="Rectangle 37"/>
          <p:cNvSpPr/>
          <p:nvPr/>
        </p:nvSpPr>
        <p:spPr>
          <a:xfrm>
            <a:off x="4548188" y="3344060"/>
            <a:ext cx="30559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ectangle 38"/>
          <p:cNvSpPr/>
          <p:nvPr/>
        </p:nvSpPr>
        <p:spPr>
          <a:xfrm>
            <a:off x="9159081" y="3352800"/>
            <a:ext cx="30559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ustDataLst>
      <p:tags r:id="rId1"/>
    </p:custDataLst>
    <p:extLst>
      <p:ext uri="{BB962C8B-B14F-4D97-AF65-F5344CB8AC3E}">
        <p14:creationId xmlns:p14="http://schemas.microsoft.com/office/powerpoint/2010/main" val="420324574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327" y="912780"/>
            <a:ext cx="5076164" cy="4800601"/>
          </a:xfrm>
          <a:prstGeom prst="rect">
            <a:avLst/>
          </a:prstGeom>
        </p:spPr>
      </p:pic>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Title 15"/>
          <p:cNvSpPr>
            <a:spLocks noGrp="1"/>
          </p:cNvSpPr>
          <p:nvPr>
            <p:ph type="title"/>
          </p:nvPr>
        </p:nvSpPr>
        <p:spPr>
          <a:xfrm>
            <a:off x="320675" y="457200"/>
            <a:ext cx="70858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40480" y="2148102"/>
            <a:ext cx="1225083" cy="899898"/>
            <a:chOff x="5263240" y="689046"/>
            <a:chExt cx="1317307" cy="967641"/>
          </a:xfrm>
        </p:grpSpPr>
        <p:sp>
          <p:nvSpPr>
            <p:cNvPr id="15" name="Oval 14"/>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63240" y="1007393"/>
              <a:ext cx="1317307" cy="281304"/>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100" b="1" smtClean="0">
                  <a:solidFill>
                    <a:schemeClr val="bg1"/>
                  </a:solidFill>
                  <a:latin typeface="+mj-lt"/>
                  <a:ea typeface="Open Sans Condensed" panose="020B0806030504020204" pitchFamily="34" charset="0"/>
                  <a:cs typeface="Open Sans Condensed" panose="020B0806030504020204" pitchFamily="34" charset="0"/>
                </a:rPr>
                <a:t>INCIDENTE</a:t>
              </a:r>
              <a:endParaRPr lang="en-US" sz="11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smtClean="0">
                <a:solidFill>
                  <a:srgbClr val="DA5500"/>
                </a:solidFill>
                <a:latin typeface="+mj-lt"/>
                <a:ea typeface="Open Sans Condensed" panose="020B0806030504020204" pitchFamily="34" charset="0"/>
                <a:cs typeface="Open Sans Condensed" panose="020B0806030504020204" pitchFamily="34" charset="0"/>
              </a:rPr>
              <a:t>El sistema</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64554"/>
            <a:ext cx="1342893" cy="338554"/>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Variación</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7" name="Oval 1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21" name="TextBox 20"/>
          <p:cNvSpPr txBox="1"/>
          <p:nvPr/>
        </p:nvSpPr>
        <p:spPr>
          <a:xfrm>
            <a:off x="914008" y="2280294"/>
            <a:ext cx="1132835" cy="830997"/>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Falla en el proceso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24" name="TextBox 23"/>
          <p:cNvSpPr txBox="1"/>
          <p:nvPr/>
        </p:nvSpPr>
        <p:spPr>
          <a:xfrm>
            <a:off x="2124441" y="2280294"/>
            <a:ext cx="1232413" cy="830997"/>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Riesgo inherente</a:t>
            </a:r>
            <a:r>
              <a:rPr lang="en-US" sz="1600" dirty="0" smtClean="0">
                <a:solidFill>
                  <a:srgbClr val="333333"/>
                </a:solidFill>
                <a:latin typeface="+mj-lt"/>
                <a:ea typeface="Open Sans Condensed" panose="020B0806030504020204" pitchFamily="34" charset="0"/>
                <a:cs typeface="Open Sans Condensed" panose="020B0806030504020204" pitchFamily="34" charset="0"/>
              </a:rPr>
              <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Tree>
    <p:custDataLst>
      <p:tags r:id="rId1"/>
    </p:custDataLst>
    <p:extLst>
      <p:ext uri="{BB962C8B-B14F-4D97-AF65-F5344CB8AC3E}">
        <p14:creationId xmlns:p14="http://schemas.microsoft.com/office/powerpoint/2010/main" val="390473202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5"/>
          <p:cNvSpPr>
            <a:spLocks noGrp="1"/>
          </p:cNvSpPr>
          <p:nvPr>
            <p:ph type="title"/>
          </p:nvPr>
        </p:nvSpPr>
        <p:spPr>
          <a:xfrm>
            <a:off x="320675" y="457200"/>
            <a:ext cx="70858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a typeface="Open Sans Condensed" panose="020B0806030504020204" pitchFamily="34" charset="0"/>
              <a:cs typeface="Open Sans Condensed" panose="020B0806030504020204" pitchFamily="34" charset="0"/>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5119" y="1752600"/>
            <a:ext cx="4195762" cy="3336811"/>
          </a:xfrm>
          <a:prstGeom prst="rect">
            <a:avLst/>
          </a:prstGeom>
          <a:noFill/>
        </p:spPr>
        <p:txBody>
          <a:bodyPr wrap="square" rtlCol="0">
            <a:spAutoFit/>
          </a:bodyPr>
          <a:lstStyle/>
          <a:p>
            <a:pPr>
              <a:spcAft>
                <a:spcPts val="1000"/>
              </a:spcAft>
            </a:pPr>
            <a:r>
              <a:rPr lang="es-ES" sz="1500" dirty="0">
                <a:solidFill>
                  <a:srgbClr val="DA5500"/>
                </a:solidFill>
                <a:latin typeface="+mj-lt"/>
                <a:ea typeface="Open Sans" panose="020B0606030504020204" pitchFamily="34" charset="0"/>
                <a:cs typeface="Open Sans" panose="020B0606030504020204" pitchFamily="34" charset="0"/>
              </a:rPr>
              <a:t>Preguntas centradas en el sistema</a:t>
            </a:r>
            <a:r>
              <a:rPr lang="en-US" sz="1500" dirty="0" smtClean="0">
                <a:solidFill>
                  <a:srgbClr val="DA5500"/>
                </a:solidFill>
                <a:latin typeface="+mj-lt"/>
                <a:ea typeface="Open Sans" panose="020B0606030504020204" pitchFamily="34" charset="0"/>
                <a:cs typeface="Open Sans" panose="020B0606030504020204" pitchFamily="34" charset="0"/>
              </a:rPr>
              <a:t>:</a:t>
            </a:r>
            <a:endParaRPr lang="en-US" sz="1500" dirty="0">
              <a:latin typeface="+mj-lt"/>
              <a:ea typeface="Open Sans" panose="020B0606030504020204" pitchFamily="34" charset="0"/>
              <a:cs typeface="Open Sans" panose="020B0606030504020204" pitchFamily="34" charset="0"/>
            </a:endParaRPr>
          </a:p>
          <a:p>
            <a:pPr marL="344488" indent="-344488">
              <a:spcAft>
                <a:spcPts val="1500"/>
              </a:spcAft>
              <a:buFont typeface="Arial" panose="020B0604020202020204" pitchFamily="34" charset="0"/>
              <a:buChar char="•"/>
            </a:pPr>
            <a:r>
              <a:rPr lang="es-ES" sz="1500" b="0" dirty="0" smtClean="0">
                <a:solidFill>
                  <a:srgbClr val="333333"/>
                </a:solidFill>
                <a:latin typeface="+mj-lt"/>
                <a:ea typeface="Open Sans" panose="020B0606030504020204" pitchFamily="34" charset="0"/>
                <a:cs typeface="Open Sans" panose="020B0606030504020204" pitchFamily="34" charset="0"/>
              </a:rPr>
              <a:t>¿</a:t>
            </a:r>
            <a:r>
              <a:rPr lang="es-ES" sz="1500" b="0" dirty="0">
                <a:solidFill>
                  <a:srgbClr val="333333"/>
                </a:solidFill>
                <a:latin typeface="+mj-lt"/>
                <a:ea typeface="Open Sans" panose="020B0606030504020204" pitchFamily="34" charset="0"/>
                <a:cs typeface="Open Sans" panose="020B0606030504020204" pitchFamily="34" charset="0"/>
              </a:rPr>
              <a:t>Estaba usando el trabajador lesionado prendas de alta visibilidad?</a:t>
            </a:r>
          </a:p>
          <a:p>
            <a:pPr marL="344488" indent="-344488">
              <a:spcAft>
                <a:spcPts val="1500"/>
              </a:spcAft>
              <a:buFont typeface="Arial" panose="020B0604020202020204" pitchFamily="34" charset="0"/>
              <a:buChar char="•"/>
            </a:pPr>
            <a:r>
              <a:rPr lang="es-ES" sz="1500" b="0" dirty="0" smtClean="0">
                <a:solidFill>
                  <a:srgbClr val="333333"/>
                </a:solidFill>
                <a:latin typeface="+mj-lt"/>
                <a:ea typeface="Open Sans" panose="020B0606030504020204" pitchFamily="34" charset="0"/>
                <a:cs typeface="Open Sans" panose="020B0606030504020204" pitchFamily="34" charset="0"/>
              </a:rPr>
              <a:t>¿</a:t>
            </a:r>
            <a:r>
              <a:rPr lang="es-ES" sz="1500" b="0" dirty="0">
                <a:solidFill>
                  <a:srgbClr val="333333"/>
                </a:solidFill>
                <a:latin typeface="+mj-lt"/>
                <a:ea typeface="Open Sans" panose="020B0606030504020204" pitchFamily="34" charset="0"/>
                <a:cs typeface="Open Sans" panose="020B0606030504020204" pitchFamily="34" charset="0"/>
              </a:rPr>
              <a:t>Se establecieron y comunicaron restricciones adecuadas relativas a la carga y la altura?</a:t>
            </a:r>
          </a:p>
          <a:p>
            <a:pPr marL="344488" indent="-344488">
              <a:spcAft>
                <a:spcPts val="1500"/>
              </a:spcAft>
              <a:buFont typeface="Arial" panose="020B0604020202020204" pitchFamily="34" charset="0"/>
              <a:buChar char="•"/>
            </a:pPr>
            <a:r>
              <a:rPr lang="es-ES" sz="1500" b="0" dirty="0" smtClean="0">
                <a:solidFill>
                  <a:srgbClr val="333333"/>
                </a:solidFill>
                <a:latin typeface="+mj-lt"/>
                <a:ea typeface="Open Sans" panose="020B0606030504020204" pitchFamily="34" charset="0"/>
                <a:cs typeface="Open Sans" panose="020B0606030504020204" pitchFamily="34" charset="0"/>
              </a:rPr>
              <a:t>¿</a:t>
            </a:r>
            <a:r>
              <a:rPr lang="es-ES" sz="1500" b="0" dirty="0">
                <a:solidFill>
                  <a:srgbClr val="333333"/>
                </a:solidFill>
                <a:latin typeface="+mj-lt"/>
                <a:ea typeface="Open Sans" panose="020B0606030504020204" pitchFamily="34" charset="0"/>
                <a:cs typeface="Open Sans" panose="020B0606030504020204" pitchFamily="34" charset="0"/>
              </a:rPr>
              <a:t>Están definidas y separadas claramente las zonas para conducir y caminar?</a:t>
            </a:r>
          </a:p>
          <a:p>
            <a:pPr marL="344488" indent="-344488">
              <a:spcAft>
                <a:spcPts val="1500"/>
              </a:spcAft>
              <a:buFont typeface="Arial" panose="020B0604020202020204" pitchFamily="34" charset="0"/>
              <a:buChar char="•"/>
            </a:pPr>
            <a:r>
              <a:rPr lang="es-ES" sz="1500" b="0" dirty="0" smtClean="0">
                <a:solidFill>
                  <a:srgbClr val="333333"/>
                </a:solidFill>
                <a:latin typeface="+mj-lt"/>
                <a:ea typeface="Open Sans" panose="020B0606030504020204" pitchFamily="34" charset="0"/>
                <a:cs typeface="Open Sans" panose="020B0606030504020204" pitchFamily="34" charset="0"/>
              </a:rPr>
              <a:t>¿</a:t>
            </a:r>
            <a:r>
              <a:rPr lang="es-ES" sz="1500" b="0" dirty="0">
                <a:solidFill>
                  <a:srgbClr val="333333"/>
                </a:solidFill>
                <a:latin typeface="+mj-lt"/>
                <a:ea typeface="Open Sans" panose="020B0606030504020204" pitchFamily="34" charset="0"/>
                <a:cs typeface="Open Sans" panose="020B0606030504020204" pitchFamily="34" charset="0"/>
              </a:rPr>
              <a:t>Se han implementado controles de tránsito adicionales (como ser: señales o espejos)? </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2393"/>
          <a:stretch/>
        </p:blipFill>
        <p:spPr>
          <a:xfrm>
            <a:off x="4736911" y="990600"/>
            <a:ext cx="5046852" cy="4876800"/>
          </a:xfrm>
          <a:prstGeom prst="rect">
            <a:avLst/>
          </a:prstGeom>
        </p:spPr>
      </p:pic>
      <p:sp>
        <p:nvSpPr>
          <p:cNvPr id="8" name="Oval 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ectangle 8"/>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96925494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327" y="912780"/>
            <a:ext cx="5076164" cy="4800601"/>
          </a:xfrm>
          <a:prstGeom prst="rect">
            <a:avLst/>
          </a:prstGeom>
        </p:spPr>
      </p:pic>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3" name="Title 15"/>
          <p:cNvSpPr>
            <a:spLocks noGrp="1"/>
          </p:cNvSpPr>
          <p:nvPr>
            <p:ph type="title"/>
          </p:nvPr>
        </p:nvSpPr>
        <p:spPr>
          <a:xfrm>
            <a:off x="320675" y="457200"/>
            <a:ext cx="71620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340480" y="2148102"/>
            <a:ext cx="1225083" cy="899898"/>
            <a:chOff x="5263240" y="689046"/>
            <a:chExt cx="1317307" cy="967641"/>
          </a:xfrm>
        </p:grpSpPr>
        <p:sp>
          <p:nvSpPr>
            <p:cNvPr id="15" name="Oval 14"/>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6" name="Text Box 10"/>
            <p:cNvSpPr txBox="1">
              <a:spLocks noChangeArrowheads="1"/>
            </p:cNvSpPr>
            <p:nvPr/>
          </p:nvSpPr>
          <p:spPr bwMode="auto">
            <a:xfrm>
              <a:off x="5263240" y="1007393"/>
              <a:ext cx="1317307" cy="281304"/>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100" b="1" dirty="0" smtClean="0">
                  <a:solidFill>
                    <a:schemeClr val="bg1"/>
                  </a:solidFill>
                  <a:latin typeface="+mj-lt"/>
                  <a:ea typeface="Open Sans Condensed" panose="020B0806030504020204" pitchFamily="34" charset="0"/>
                  <a:cs typeface="Open Sans Condensed" panose="020B0806030504020204" pitchFamily="34" charset="0"/>
                </a:rPr>
                <a:t>INCIDENTE</a:t>
              </a:r>
              <a:endParaRPr lang="en-US" sz="1100" b="1" dirty="0">
                <a:solidFill>
                  <a:schemeClr val="bg1"/>
                </a:solidFill>
                <a:latin typeface="+mj-lt"/>
                <a:ea typeface="Open Sans Condensed" panose="020B0806030504020204" pitchFamily="34" charset="0"/>
                <a:cs typeface="Open Sans Condensed" panose="020B0806030504020204" pitchFamily="34" charset="0"/>
              </a:endParaRPr>
            </a:p>
          </p:txBody>
        </p:sp>
      </p:grp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smtClean="0">
                <a:solidFill>
                  <a:srgbClr val="DA5500"/>
                </a:solidFill>
                <a:latin typeface="+mj-lt"/>
                <a:ea typeface="Open Sans Condensed" panose="020B0806030504020204" pitchFamily="34" charset="0"/>
                <a:cs typeface="Open Sans Condensed" panose="020B0806030504020204" pitchFamily="34" charset="0"/>
              </a:rPr>
              <a:t>El sistema</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29" name="TextBox 28"/>
          <p:cNvSpPr txBox="1"/>
          <p:nvPr/>
        </p:nvSpPr>
        <p:spPr>
          <a:xfrm>
            <a:off x="951086" y="2310825"/>
            <a:ext cx="1132835" cy="830997"/>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Falla en el proceso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0" name="TextBox 29"/>
          <p:cNvSpPr txBox="1"/>
          <p:nvPr/>
        </p:nvSpPr>
        <p:spPr>
          <a:xfrm>
            <a:off x="2147588" y="2222892"/>
            <a:ext cx="1209266" cy="830997"/>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Riesgo inherente</a:t>
            </a:r>
            <a:r>
              <a:rPr lang="en-US" sz="1600" dirty="0" smtClean="0">
                <a:solidFill>
                  <a:srgbClr val="333333"/>
                </a:solidFill>
                <a:latin typeface="+mj-lt"/>
                <a:ea typeface="Open Sans Condensed" panose="020B0806030504020204" pitchFamily="34" charset="0"/>
                <a:cs typeface="Open Sans Condensed" panose="020B0806030504020204" pitchFamily="34" charset="0"/>
              </a:rPr>
              <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64554"/>
            <a:ext cx="1191188" cy="338554"/>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Variación</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7" name="Oval 1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42912436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53281"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8"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2" y="1905000"/>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3" name="Title 15"/>
          <p:cNvSpPr>
            <a:spLocks noGrp="1"/>
          </p:cNvSpPr>
          <p:nvPr>
            <p:ph type="title"/>
          </p:nvPr>
        </p:nvSpPr>
        <p:spPr>
          <a:xfrm>
            <a:off x="320675" y="457200"/>
            <a:ext cx="71620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25038" y="1383268"/>
            <a:ext cx="1983187" cy="369332"/>
          </a:xfrm>
          <a:prstGeom prst="rect">
            <a:avLst/>
          </a:prstGeom>
          <a:noFill/>
        </p:spPr>
        <p:txBody>
          <a:bodyPr wrap="square" rtlCol="0">
            <a:spAutoFit/>
          </a:bodyPr>
          <a:lstStyle/>
          <a:p>
            <a:pPr algn="ctr"/>
            <a:r>
              <a:rPr lang="en-US" sz="1800" b="1" smtClean="0">
                <a:solidFill>
                  <a:srgbClr val="DA5500"/>
                </a:solidFill>
                <a:latin typeface="+mj-lt"/>
                <a:ea typeface="Open Sans Condensed" panose="020B0806030504020204" pitchFamily="34" charset="0"/>
                <a:cs typeface="Open Sans Condensed" panose="020B0806030504020204" pitchFamily="34" charset="0"/>
              </a:rPr>
              <a:t>El sistema</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30" name="TextBox 29"/>
          <p:cNvSpPr txBox="1"/>
          <p:nvPr/>
        </p:nvSpPr>
        <p:spPr>
          <a:xfrm>
            <a:off x="2147588" y="2222892"/>
            <a:ext cx="1323928" cy="830997"/>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Riesgo inherente</a:t>
            </a:r>
            <a:r>
              <a:rPr lang="en-US" sz="1600" dirty="0" smtClean="0">
                <a:solidFill>
                  <a:srgbClr val="333333"/>
                </a:solidFill>
                <a:latin typeface="+mj-lt"/>
                <a:ea typeface="Open Sans Condensed" panose="020B0806030504020204" pitchFamily="34" charset="0"/>
                <a:cs typeface="Open Sans Condensed" panose="020B0806030504020204" pitchFamily="34" charset="0"/>
              </a:rPr>
              <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6" y="2364554"/>
            <a:ext cx="1243301" cy="338554"/>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Variación</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12" name="Oval 11"/>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ectangle 12"/>
          <p:cNvSpPr/>
          <p:nvPr/>
        </p:nvSpPr>
        <p:spPr>
          <a:xfrm>
            <a:off x="325752" y="175445"/>
            <a:ext cx="2210594" cy="400110"/>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p>
          <a:p>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5" name="TextBox 14"/>
          <p:cNvSpPr txBox="1"/>
          <p:nvPr/>
        </p:nvSpPr>
        <p:spPr>
          <a:xfrm>
            <a:off x="940649" y="2328886"/>
            <a:ext cx="1132835" cy="830997"/>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Falla en el proceso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grpSp>
        <p:nvGrpSpPr>
          <p:cNvPr id="16" name="Group 15"/>
          <p:cNvGrpSpPr/>
          <p:nvPr/>
        </p:nvGrpSpPr>
        <p:grpSpPr>
          <a:xfrm>
            <a:off x="4340480" y="2148102"/>
            <a:ext cx="1225083" cy="899898"/>
            <a:chOff x="5263240" y="689046"/>
            <a:chExt cx="1317307" cy="967641"/>
          </a:xfrm>
        </p:grpSpPr>
        <p:sp>
          <p:nvSpPr>
            <p:cNvPr id="17" name="Oval 16"/>
            <p:cNvSpPr/>
            <p:nvPr/>
          </p:nvSpPr>
          <p:spPr>
            <a:xfrm>
              <a:off x="5438073" y="689046"/>
              <a:ext cx="967641" cy="96764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dirty="0" err="1" smtClean="0">
                <a:solidFill>
                  <a:schemeClr val="accent5"/>
                </a:solidFill>
                <a:latin typeface="+mj-lt"/>
              </a:endParaRPr>
            </a:p>
          </p:txBody>
        </p:sp>
        <p:sp>
          <p:nvSpPr>
            <p:cNvPr id="18" name="Text Box 10"/>
            <p:cNvSpPr txBox="1">
              <a:spLocks noChangeArrowheads="1"/>
            </p:cNvSpPr>
            <p:nvPr/>
          </p:nvSpPr>
          <p:spPr bwMode="auto">
            <a:xfrm>
              <a:off x="5263240" y="1007393"/>
              <a:ext cx="1317307" cy="281304"/>
            </a:xfrm>
            <a:prstGeom prst="rect">
              <a:avLst/>
            </a:prstGeom>
            <a:noFill/>
            <a:ln>
              <a:noFill/>
            </a:ln>
            <a:effectLst/>
            <a:extLst>
              <a:ext uri="{909E8E84-426E-40DD-AFC4-6F175D3DCCD1}">
                <a14:hiddenFill xmlns:a14="http://schemas.microsoft.com/office/drawing/2010/main">
                  <a:gradFill rotWithShape="1">
                    <a:gsLst>
                      <a:gs pos="0">
                        <a:srgbClr val="B2B2B2">
                          <a:gamma/>
                          <a:shade val="46275"/>
                          <a:invGamma/>
                        </a:srgbClr>
                      </a:gs>
                      <a:gs pos="50000">
                        <a:srgbClr val="B2B2B2"/>
                      </a:gs>
                      <a:gs pos="100000">
                        <a:srgbClr val="B2B2B2">
                          <a:gamma/>
                          <a:shade val="46275"/>
                          <a:invGamma/>
                        </a:srgbClr>
                      </a:gs>
                    </a:gsLst>
                    <a:lin ang="5400000" scaled="1"/>
                  </a:gra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defRPr/>
              </a:pPr>
              <a:r>
                <a:rPr lang="en-US" sz="1100" dirty="0">
                  <a:solidFill>
                    <a:schemeClr val="bg1"/>
                  </a:solidFill>
                  <a:latin typeface="+mj-lt"/>
                  <a:ea typeface="Open Sans Condensed" panose="020B0806030504020204" pitchFamily="34" charset="0"/>
                  <a:cs typeface="Open Sans Condensed" panose="020B0806030504020204" pitchFamily="34" charset="0"/>
                </a:rPr>
                <a:t>INCIDENTE</a:t>
              </a:r>
              <a:endParaRPr lang="en-US" sz="1100" b="1" dirty="0">
                <a:solidFill>
                  <a:schemeClr val="bg1"/>
                </a:solidFill>
                <a:latin typeface="+mj-lt"/>
                <a:ea typeface="Open Sans Condensed" panose="020B0806030504020204" pitchFamily="34" charset="0"/>
                <a:cs typeface="Open Sans Condensed" panose="020B0806030504020204" pitchFamily="34"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180" y="2222892"/>
            <a:ext cx="875901" cy="810602"/>
          </a:xfrm>
          <a:prstGeom prst="rect">
            <a:avLst/>
          </a:prstGeom>
        </p:spPr>
      </p:pic>
    </p:spTree>
    <p:custDataLst>
      <p:tags r:id="rId1"/>
    </p:custDataLst>
    <p:extLst>
      <p:ext uri="{BB962C8B-B14F-4D97-AF65-F5344CB8AC3E}">
        <p14:creationId xmlns:p14="http://schemas.microsoft.com/office/powerpoint/2010/main" val="285746943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8751" b="785"/>
          <a:stretch/>
        </p:blipFill>
        <p:spPr>
          <a:xfrm>
            <a:off x="0" y="38100"/>
            <a:ext cx="9783763" cy="5829300"/>
          </a:xfrm>
          <a:prstGeom prst="rect">
            <a:avLst/>
          </a:prstGeom>
        </p:spPr>
      </p:pic>
      <p:sp>
        <p:nvSpPr>
          <p:cNvPr id="20" name="Rectangle 19"/>
          <p:cNvSpPr/>
          <p:nvPr/>
        </p:nvSpPr>
        <p:spPr>
          <a:xfrm>
            <a:off x="329130" y="1371600"/>
            <a:ext cx="3115745" cy="2459648"/>
          </a:xfrm>
          <a:prstGeom prst="rect">
            <a:avLst/>
          </a:prstGeom>
        </p:spPr>
        <p:txBody>
          <a:bodyPr wrap="square">
            <a:spAutoFit/>
          </a:bodyPr>
          <a:lstStyle/>
          <a:p>
            <a:pPr marL="0" indent="0">
              <a:spcBef>
                <a:spcPts val="0"/>
              </a:spcBef>
              <a:spcAft>
                <a:spcPts val="1300"/>
              </a:spcAft>
              <a:buNone/>
            </a:pPr>
            <a:r>
              <a:rPr lang="es-ES" sz="1300" b="0" dirty="0">
                <a:solidFill>
                  <a:srgbClr val="333333"/>
                </a:solidFill>
                <a:latin typeface="+mj-lt"/>
                <a:ea typeface="Open Sans" panose="020B0606030504020204" pitchFamily="34" charset="0"/>
                <a:cs typeface="Open Sans" panose="020B0606030504020204" pitchFamily="34" charset="0"/>
              </a:rPr>
              <a:t>Investigar todos los incidentes en su organización salva vidas y ahorra dinero. Incluso un incidente menor o un cuasi accidente puede ser una advertencia de un riesgo mayor.</a:t>
            </a:r>
          </a:p>
          <a:p>
            <a:pPr marL="0" indent="0">
              <a:spcBef>
                <a:spcPts val="0"/>
              </a:spcBef>
              <a:spcAft>
                <a:spcPts val="1300"/>
              </a:spcAft>
              <a:buNone/>
            </a:pPr>
            <a:r>
              <a:rPr lang="es-ES" sz="1300" b="0" dirty="0">
                <a:solidFill>
                  <a:srgbClr val="333333"/>
                </a:solidFill>
                <a:latin typeface="+mj-lt"/>
                <a:ea typeface="Open Sans" panose="020B0606030504020204" pitchFamily="34" charset="0"/>
                <a:cs typeface="Open Sans" panose="020B0606030504020204" pitchFamily="34" charset="0"/>
              </a:rPr>
              <a:t>Investigue los incidentes a fin de determinar con precisión </a:t>
            </a:r>
            <a:r>
              <a:rPr lang="es-ES" sz="1300" dirty="0">
                <a:solidFill>
                  <a:srgbClr val="333333"/>
                </a:solidFill>
                <a:latin typeface="+mj-lt"/>
                <a:ea typeface="Open Sans" panose="020B0606030504020204" pitchFamily="34" charset="0"/>
                <a:cs typeface="Open Sans" panose="020B0606030504020204" pitchFamily="34" charset="0"/>
              </a:rPr>
              <a:t>las causas fundamentales</a:t>
            </a:r>
            <a:r>
              <a:rPr lang="es-ES" sz="1300" b="0" dirty="0">
                <a:solidFill>
                  <a:srgbClr val="333333"/>
                </a:solidFill>
                <a:latin typeface="+mj-lt"/>
                <a:ea typeface="Open Sans" panose="020B0606030504020204" pitchFamily="34" charset="0"/>
                <a:cs typeface="Open Sans" panose="020B0606030504020204" pitchFamily="34" charset="0"/>
              </a:rPr>
              <a:t>. Abordar estos problemas subyacentes le permite prevenir que se repitan incidentes similares. </a:t>
            </a:r>
          </a:p>
        </p:txBody>
      </p:sp>
      <p:sp>
        <p:nvSpPr>
          <p:cNvPr id="9" name="Rectangle 8"/>
          <p:cNvSpPr/>
          <p:nvPr/>
        </p:nvSpPr>
        <p:spPr>
          <a:xfrm>
            <a:off x="315119" y="164812"/>
            <a:ext cx="2210594" cy="246221"/>
          </a:xfrm>
          <a:prstGeom prst="rect">
            <a:avLst/>
          </a:prstGeom>
        </p:spPr>
        <p:txBody>
          <a:bodyPr wrap="square">
            <a:spAutoFit/>
          </a:bodyPr>
          <a:lstStyle/>
          <a:p>
            <a:r>
              <a:rPr lang="en-US" altLang="en-US" sz="1000" b="0" kern="0" smtClean="0">
                <a:solidFill>
                  <a:srgbClr val="FA834E"/>
                </a:solidFill>
                <a:latin typeface="+mj-lt"/>
                <a:ea typeface="Open Sans" panose="020B0606030504020204" pitchFamily="34" charset="0"/>
                <a:cs typeface="Open Sans" panose="020B0606030504020204" pitchFamily="34" charset="0"/>
              </a:rPr>
              <a:t>&gt;    Introducción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4007917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53280" y="1929249"/>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2" name="Oval 21"/>
          <p:cNvSpPr/>
          <p:nvPr/>
        </p:nvSpPr>
        <p:spPr>
          <a:xfrm>
            <a:off x="2056307" y="1929249"/>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6" name="Oval 25"/>
          <p:cNvSpPr/>
          <p:nvPr/>
        </p:nvSpPr>
        <p:spPr>
          <a:xfrm>
            <a:off x="3259771" y="1929249"/>
            <a:ext cx="1311434" cy="1311434"/>
          </a:xfrm>
          <a:prstGeom prst="ellipse">
            <a:avLst/>
          </a:prstGeom>
          <a:solidFill>
            <a:srgbClr val="F9F9F9"/>
          </a:solidFill>
          <a:ln>
            <a:solidFill>
              <a:srgbClr val="4A7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3333"/>
              </a:solidFill>
              <a:latin typeface="+mj-lt"/>
            </a:endParaRPr>
          </a:p>
        </p:txBody>
      </p:sp>
      <p:sp>
        <p:nvSpPr>
          <p:cNvPr id="23" name="Title 15"/>
          <p:cNvSpPr>
            <a:spLocks noGrp="1"/>
          </p:cNvSpPr>
          <p:nvPr>
            <p:ph type="title"/>
          </p:nvPr>
        </p:nvSpPr>
        <p:spPr>
          <a:xfrm>
            <a:off x="320673" y="481449"/>
            <a:ext cx="7085807"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4" y="481449"/>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25037" y="1407517"/>
            <a:ext cx="1983187" cy="369332"/>
          </a:xfrm>
          <a:prstGeom prst="rect">
            <a:avLst/>
          </a:prstGeom>
          <a:noFill/>
        </p:spPr>
        <p:txBody>
          <a:bodyPr wrap="square" rtlCol="0">
            <a:spAutoFit/>
          </a:bodyPr>
          <a:lstStyle/>
          <a:p>
            <a:pPr algn="ctr"/>
            <a:r>
              <a:rPr lang="en-US" sz="1800" b="1" smtClean="0">
                <a:solidFill>
                  <a:srgbClr val="DA5500"/>
                </a:solidFill>
                <a:latin typeface="+mj-lt"/>
                <a:ea typeface="Open Sans Condensed" panose="020B0806030504020204" pitchFamily="34" charset="0"/>
                <a:cs typeface="Open Sans Condensed" panose="020B0806030504020204" pitchFamily="34" charset="0"/>
              </a:rPr>
              <a:t>El sistema</a:t>
            </a:r>
            <a:endParaRPr lang="en-US" sz="1800" b="1" dirty="0" smtClean="0">
              <a:solidFill>
                <a:srgbClr val="DA5500"/>
              </a:solidFill>
              <a:latin typeface="+mj-lt"/>
              <a:ea typeface="Open Sans Condensed" panose="020B0806030504020204" pitchFamily="34" charset="0"/>
              <a:cs typeface="Open Sans Condensed" panose="020B0806030504020204" pitchFamily="34" charset="0"/>
            </a:endParaRPr>
          </a:p>
        </p:txBody>
      </p:sp>
      <p:sp>
        <p:nvSpPr>
          <p:cNvPr id="29" name="TextBox 28"/>
          <p:cNvSpPr txBox="1"/>
          <p:nvPr/>
        </p:nvSpPr>
        <p:spPr>
          <a:xfrm>
            <a:off x="940648" y="2353135"/>
            <a:ext cx="1132835" cy="830997"/>
          </a:xfrm>
          <a:prstGeom prst="rect">
            <a:avLst/>
          </a:prstGeom>
          <a:noFill/>
        </p:spPr>
        <p:txBody>
          <a:bodyPr wrap="square" rtlCol="0">
            <a:spAutoFit/>
          </a:bodyPr>
          <a:lstStyle/>
          <a:p>
            <a:pPr algn="ctr"/>
            <a:r>
              <a:rPr lang="en-US" sz="1600">
                <a:solidFill>
                  <a:srgbClr val="333333"/>
                </a:solidFill>
                <a:latin typeface="+mj-lt"/>
                <a:ea typeface="Open Sans Condensed" panose="020B0806030504020204" pitchFamily="34" charset="0"/>
                <a:cs typeface="Open Sans Condensed" panose="020B0806030504020204" pitchFamily="34" charset="0"/>
              </a:rPr>
              <a:t>Falla en el proceso</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0" name="TextBox 29"/>
          <p:cNvSpPr txBox="1"/>
          <p:nvPr/>
        </p:nvSpPr>
        <p:spPr>
          <a:xfrm>
            <a:off x="2147587" y="2247141"/>
            <a:ext cx="1215958" cy="830997"/>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Riesgo inherente</a:t>
            </a:r>
            <a:r>
              <a:rPr lang="en-US" sz="1600" dirty="0" smtClean="0">
                <a:solidFill>
                  <a:srgbClr val="333333"/>
                </a:solidFill>
                <a:latin typeface="+mj-lt"/>
                <a:ea typeface="Open Sans Condensed" panose="020B0806030504020204" pitchFamily="34" charset="0"/>
                <a:cs typeface="Open Sans Condensed" panose="020B0806030504020204" pitchFamily="34" charset="0"/>
              </a:rPr>
              <a:t/>
            </a:r>
            <a:br>
              <a:rPr lang="en-US" sz="1600" dirty="0" smtClean="0">
                <a:solidFill>
                  <a:srgbClr val="333333"/>
                </a:solidFill>
                <a:latin typeface="+mj-lt"/>
                <a:ea typeface="Open Sans Condensed" panose="020B0806030504020204" pitchFamily="34" charset="0"/>
                <a:cs typeface="Open Sans Condensed" panose="020B0806030504020204" pitchFamily="34" charset="0"/>
              </a:rPr>
            </a:b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1" name="TextBox 30"/>
          <p:cNvSpPr txBox="1"/>
          <p:nvPr/>
        </p:nvSpPr>
        <p:spPr>
          <a:xfrm>
            <a:off x="3363545" y="2386449"/>
            <a:ext cx="1207223" cy="338554"/>
          </a:xfrm>
          <a:prstGeom prst="rect">
            <a:avLst/>
          </a:prstGeom>
          <a:noFill/>
        </p:spPr>
        <p:txBody>
          <a:bodyPr wrap="square" rtlCol="0">
            <a:spAutoFit/>
          </a:bodyPr>
          <a:lstStyle/>
          <a:p>
            <a:r>
              <a:rPr lang="en-US" sz="1600">
                <a:solidFill>
                  <a:srgbClr val="333333"/>
                </a:solidFill>
                <a:latin typeface="+mj-lt"/>
                <a:ea typeface="Open Sans Condensed" panose="020B0806030504020204" pitchFamily="34" charset="0"/>
                <a:cs typeface="Open Sans Condensed" panose="020B0806030504020204" pitchFamily="34" charset="0"/>
              </a:rPr>
              <a:t>Variación</a:t>
            </a:r>
            <a:endParaRPr lang="en-US" sz="1600" dirty="0">
              <a:solidFill>
                <a:srgbClr val="333333"/>
              </a:solidFill>
              <a:latin typeface="+mj-lt"/>
              <a:ea typeface="Open Sans Condensed" panose="020B0806030504020204" pitchFamily="34" charset="0"/>
              <a:cs typeface="Open Sans Condensed" panose="020B0806030504020204" pitchFamily="34" charset="0"/>
            </a:endParaRPr>
          </a:p>
        </p:txBody>
      </p:sp>
      <p:graphicFrame>
        <p:nvGraphicFramePr>
          <p:cNvPr id="18" name="Content Placeholder 13"/>
          <p:cNvGraphicFramePr>
            <a:graphicFrameLocks/>
          </p:cNvGraphicFramePr>
          <p:nvPr>
            <p:custDataLst>
              <p:tags r:id="rId2"/>
            </p:custDataLst>
            <p:extLst>
              <p:ext uri="{D42A27DB-BD31-4B8C-83A1-F6EECF244321}">
                <p14:modId xmlns:p14="http://schemas.microsoft.com/office/powerpoint/2010/main" val="1421492664"/>
              </p:ext>
            </p:extLst>
          </p:nvPr>
        </p:nvGraphicFramePr>
        <p:xfrm>
          <a:off x="3560929" y="2550689"/>
          <a:ext cx="3441182" cy="2895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extBox 19"/>
          <p:cNvSpPr txBox="1"/>
          <p:nvPr/>
        </p:nvSpPr>
        <p:spPr>
          <a:xfrm>
            <a:off x="7175598" y="2353135"/>
            <a:ext cx="2717555" cy="3093154"/>
          </a:xfrm>
          <a:prstGeom prst="rect">
            <a:avLst/>
          </a:prstGeom>
          <a:noFill/>
        </p:spPr>
        <p:txBody>
          <a:bodyPr wrap="square" rtlCol="0">
            <a:spAutoFit/>
          </a:bodyPr>
          <a:lstStyle/>
          <a:p>
            <a:pPr>
              <a:lnSpc>
                <a:spcPct val="250000"/>
              </a:lnSpc>
            </a:pPr>
            <a:r>
              <a:rPr lang="es-ES" sz="1500" b="0" dirty="0" smtClean="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dirty="0" smtClean="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dirty="0" smtClean="0">
                <a:latin typeface="+mj-lt"/>
                <a:ea typeface="Open Sans Condensed" panose="020B0806030504020204" pitchFamily="34" charset="0"/>
                <a:cs typeface="Open Sans Condensed" panose="020B0806030504020204" pitchFamily="34" charset="0"/>
              </a:rPr>
              <a:t>Sólo médico</a:t>
            </a:r>
            <a:endParaRPr lang="es-ES" sz="1500" b="0" dirty="0">
              <a:latin typeface="+mj-lt"/>
              <a:ea typeface="Open Sans Condensed" panose="020B0806030504020204" pitchFamily="34" charset="0"/>
              <a:cs typeface="Open Sans Condensed" panose="020B0806030504020204" pitchFamily="34" charset="0"/>
            </a:endParaRPr>
          </a:p>
          <a:p>
            <a:pPr>
              <a:lnSpc>
                <a:spcPct val="250000"/>
              </a:lnSpc>
            </a:pPr>
            <a:r>
              <a:rPr lang="es-ES" sz="1500" b="0" dirty="0">
                <a:latin typeface="+mj-lt"/>
                <a:ea typeface="Open Sans Condensed" panose="020B0806030504020204" pitchFamily="34" charset="0"/>
                <a:cs typeface="Open Sans Condensed" panose="020B0806030504020204" pitchFamily="34" charset="0"/>
              </a:rPr>
              <a:t>Cuasi </a:t>
            </a:r>
            <a:r>
              <a:rPr lang="es-ES" sz="1500" b="0" dirty="0" smtClean="0">
                <a:latin typeface="+mj-lt"/>
                <a:ea typeface="Open Sans Condensed" panose="020B0806030504020204" pitchFamily="34" charset="0"/>
                <a:cs typeface="Open Sans Condensed" panose="020B0806030504020204" pitchFamily="34" charset="0"/>
              </a:rPr>
              <a:t>accidentes</a:t>
            </a:r>
            <a:endParaRPr lang="es-ES" sz="1500" b="0" dirty="0">
              <a:latin typeface="+mj-lt"/>
              <a:ea typeface="Open Sans Condensed" panose="020B0806030504020204" pitchFamily="34" charset="0"/>
              <a:cs typeface="Open Sans Condensed" panose="020B0806030504020204" pitchFamily="34" charset="0"/>
            </a:endParaRPr>
          </a:p>
          <a:p>
            <a:endParaRPr lang="es-ES" sz="1500" b="0" dirty="0" smtClean="0">
              <a:latin typeface="+mj-lt"/>
              <a:ea typeface="Open Sans Condensed" panose="020B0806030504020204" pitchFamily="34" charset="0"/>
              <a:cs typeface="Open Sans Condensed" panose="020B0806030504020204" pitchFamily="34" charset="0"/>
            </a:endParaRPr>
          </a:p>
          <a:p>
            <a:r>
              <a:rPr lang="es-ES" sz="1500" b="0" dirty="0" smtClean="0">
                <a:latin typeface="+mj-lt"/>
                <a:ea typeface="Open Sans Condensed" panose="020B0806030504020204" pitchFamily="34" charset="0"/>
                <a:cs typeface="Open Sans Condensed" panose="020B0806030504020204" pitchFamily="34" charset="0"/>
              </a:rPr>
              <a:t> Comportamientos </a:t>
            </a:r>
            <a:r>
              <a:rPr lang="es-ES" sz="1500" b="0" dirty="0">
                <a:latin typeface="+mj-lt"/>
                <a:ea typeface="Open Sans Condensed" panose="020B0806030504020204" pitchFamily="34" charset="0"/>
                <a:cs typeface="Open Sans Condensed" panose="020B0806030504020204" pitchFamily="34" charset="0"/>
              </a:rPr>
              <a:t>inseguros o peligros</a:t>
            </a:r>
          </a:p>
        </p:txBody>
      </p:sp>
      <p:cxnSp>
        <p:nvCxnSpPr>
          <p:cNvPr id="21" name="Straight Connector 20"/>
          <p:cNvCxnSpPr/>
          <p:nvPr/>
        </p:nvCxnSpPr>
        <p:spPr>
          <a:xfrm>
            <a:off x="5438874" y="2751648"/>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43674" y="3314593"/>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24674" y="3871322"/>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435694" y="4459151"/>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10474" y="5018988"/>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6200000" flipH="1">
            <a:off x="2356411" y="3855118"/>
            <a:ext cx="1565739" cy="762000"/>
          </a:xfrm>
          <a:prstGeom prst="bentConnector3">
            <a:avLst>
              <a:gd name="adj1" fmla="val 100324"/>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462881" y="3886200"/>
            <a:ext cx="2467082" cy="923330"/>
          </a:xfrm>
          <a:prstGeom prst="rect">
            <a:avLst/>
          </a:prstGeom>
          <a:solidFill>
            <a:schemeClr val="bg1"/>
          </a:solidFill>
        </p:spPr>
        <p:txBody>
          <a:bodyPr wrap="square" rtlCol="0">
            <a:spAutoFit/>
          </a:bodyPr>
          <a:lstStyle/>
          <a:p>
            <a:pPr algn="ctr"/>
            <a:r>
              <a:rPr lang="es-ES" dirty="0">
                <a:solidFill>
                  <a:srgbClr val="333333"/>
                </a:solidFill>
                <a:latin typeface="+mj-lt"/>
                <a:ea typeface="Open Sans Condensed" panose="020B0806030504020204" pitchFamily="34" charset="0"/>
                <a:cs typeface="Open Sans Condensed" panose="020B0806030504020204" pitchFamily="34" charset="0"/>
              </a:rPr>
              <a:t>Medidas para controlar los riesgos</a:t>
            </a:r>
            <a:endParaRPr lang="en-US" dirty="0">
              <a:solidFill>
                <a:srgbClr val="333333"/>
              </a:solidFill>
              <a:latin typeface="+mj-lt"/>
              <a:ea typeface="Open Sans Condensed" panose="020B0806030504020204" pitchFamily="34" charset="0"/>
              <a:cs typeface="Open Sans Condensed" panose="020B0806030504020204" pitchFamily="34" charset="0"/>
            </a:endParaRPr>
          </a:p>
        </p:txBody>
      </p:sp>
      <p:sp>
        <p:nvSpPr>
          <p:cNvPr id="35" name="Oval 34"/>
          <p:cNvSpPr/>
          <p:nvPr/>
        </p:nvSpPr>
        <p:spPr>
          <a:xfrm>
            <a:off x="364838" y="233917"/>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ectangle 37"/>
          <p:cNvSpPr/>
          <p:nvPr/>
        </p:nvSpPr>
        <p:spPr>
          <a:xfrm>
            <a:off x="325751" y="199694"/>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4215669426"/>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13"/>
          <p:cNvGraphicFramePr>
            <a:graphicFrameLocks/>
          </p:cNvGraphicFramePr>
          <p:nvPr>
            <p:custDataLst>
              <p:tags r:id="rId2"/>
            </p:custDataLst>
            <p:extLst>
              <p:ext uri="{D42A27DB-BD31-4B8C-83A1-F6EECF244321}">
                <p14:modId xmlns:p14="http://schemas.microsoft.com/office/powerpoint/2010/main" val="3792103430"/>
              </p:ext>
            </p:extLst>
          </p:nvPr>
        </p:nvGraphicFramePr>
        <p:xfrm>
          <a:off x="2986881" y="1901009"/>
          <a:ext cx="3441182" cy="2895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Title 15"/>
          <p:cNvSpPr>
            <a:spLocks noGrp="1"/>
          </p:cNvSpPr>
          <p:nvPr>
            <p:ph type="title"/>
          </p:nvPr>
        </p:nvSpPr>
        <p:spPr>
          <a:xfrm>
            <a:off x="320675" y="457200"/>
            <a:ext cx="5485606" cy="701998"/>
          </a:xfrm>
          <a:noFill/>
          <a:ln>
            <a:noFill/>
          </a:ln>
        </p:spPr>
        <p:txBody>
          <a:bodyPr vert="horz" wrap="square" lIns="81510" tIns="40755" rIns="81510" bIns="40755" numCol="1" anchor="t" anchorCtr="0" compatLnSpc="1">
            <a:prstTxWarp prst="textNoShape">
              <a:avLst/>
            </a:prstTxWarp>
          </a:bodyPr>
          <a:lstStyle/>
          <a:p>
            <a:pPr algn="l"/>
            <a:r>
              <a:rPr lang="en-US" sz="2800" b="1" smtClean="0">
                <a:solidFill>
                  <a:srgbClr val="FA834E"/>
                </a:solidFill>
                <a:ea typeface="Open Sans Condensed Light" panose="020B0306030504020204" pitchFamily="34" charset="0"/>
                <a:cs typeface="Open Sans Condensed Light" panose="020B0306030504020204" pitchFamily="34" charset="0"/>
              </a:rPr>
              <a:t>Ejemplo:</a:t>
            </a:r>
            <a:r>
              <a:rPr lang="en-US" sz="2800" b="1">
                <a:solidFill>
                  <a:srgbClr val="4A72A8"/>
                </a:solidFill>
                <a:ea typeface="Open Sans Condensed" panose="020B0806030504020204" pitchFamily="34" charset="0"/>
                <a:cs typeface="Open Sans Condensed" panose="020B0806030504020204" pitchFamily="34" charset="0"/>
              </a:rPr>
              <a:t> Centrado en la investigación</a:t>
            </a:r>
            <a:endParaRPr lang="en-US" sz="2800" b="1" dirty="0">
              <a:solidFill>
                <a:srgbClr val="4A72A8"/>
              </a:solidFill>
            </a:endParaRPr>
          </a:p>
        </p:txBody>
      </p:sp>
      <p:cxnSp>
        <p:nvCxnSpPr>
          <p:cNvPr id="25" name="Straight Connector 2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44482" y="1828800"/>
            <a:ext cx="3048000"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a:t>
            </a:r>
            <a:r>
              <a:rPr lang="es-ES" sz="1500" b="0" smtClean="0">
                <a:latin typeface="+mj-lt"/>
                <a:ea typeface="Open Sans Condensed" panose="020B0806030504020204" pitchFamily="34" charset="0"/>
                <a:cs typeface="Open Sans Condensed" panose="020B0806030504020204" pitchFamily="34" charset="0"/>
              </a:rPr>
              <a:t>fatalidad</a:t>
            </a:r>
            <a:endParaRPr lang="es-ES" sz="1500" b="0">
              <a:latin typeface="+mj-lt"/>
              <a:ea typeface="Open Sans Condensed" panose="020B0806030504020204" pitchFamily="34" charset="0"/>
              <a:cs typeface="Open Sans Condensed" panose="020B0806030504020204" pitchFamily="34" charset="0"/>
            </a:endParaRPr>
          </a:p>
          <a:p>
            <a:pPr>
              <a:lnSpc>
                <a:spcPct val="250000"/>
              </a:lnSpc>
            </a:pPr>
            <a:r>
              <a:rPr lang="es-ES" sz="1500" b="0">
                <a:latin typeface="+mj-lt"/>
                <a:ea typeface="Open Sans Condensed" panose="020B0806030504020204" pitchFamily="34" charset="0"/>
                <a:cs typeface="Open Sans Condensed" panose="020B0806030504020204" pitchFamily="34" charset="0"/>
              </a:rPr>
              <a:t>Tiempo </a:t>
            </a:r>
            <a:r>
              <a:rPr lang="es-ES" sz="1500" b="0" smtClean="0">
                <a:latin typeface="+mj-lt"/>
                <a:ea typeface="Open Sans Condensed" panose="020B0806030504020204" pitchFamily="34" charset="0"/>
                <a:cs typeface="Open Sans Condensed" panose="020B0806030504020204" pitchFamily="34" charset="0"/>
              </a:rPr>
              <a:t>perdido</a:t>
            </a:r>
            <a:endParaRPr lang="es-ES" sz="1500" b="0">
              <a:latin typeface="+mj-lt"/>
              <a:ea typeface="Open Sans Condensed" panose="020B0806030504020204" pitchFamily="34" charset="0"/>
              <a:cs typeface="Open Sans Condensed" panose="020B0806030504020204" pitchFamily="34" charset="0"/>
            </a:endParaRPr>
          </a:p>
          <a:p>
            <a:pPr>
              <a:lnSpc>
                <a:spcPct val="250000"/>
              </a:lnSpc>
            </a:pPr>
            <a:r>
              <a:rPr lang="es-ES" sz="1500" b="0">
                <a:latin typeface="+mj-lt"/>
                <a:ea typeface="Open Sans Condensed" panose="020B0806030504020204" pitchFamily="34" charset="0"/>
                <a:cs typeface="Open Sans Condensed" panose="020B0806030504020204" pitchFamily="34" charset="0"/>
              </a:rPr>
              <a:t>Sólo </a:t>
            </a:r>
            <a:r>
              <a:rPr lang="es-ES" sz="1500" b="0" smtClean="0">
                <a:latin typeface="+mj-lt"/>
                <a:ea typeface="Open Sans Condensed" panose="020B0806030504020204" pitchFamily="34" charset="0"/>
                <a:cs typeface="Open Sans Condensed" panose="020B0806030504020204" pitchFamily="34" charset="0"/>
              </a:rPr>
              <a:t>médico</a:t>
            </a:r>
            <a:endParaRPr lang="es-ES" sz="1500" b="0">
              <a:latin typeface="+mj-lt"/>
              <a:ea typeface="Open Sans Condensed" panose="020B0806030504020204" pitchFamily="34" charset="0"/>
              <a:cs typeface="Open Sans Condensed" panose="020B0806030504020204" pitchFamily="34" charset="0"/>
            </a:endParaRPr>
          </a:p>
          <a:p>
            <a:pPr>
              <a:lnSpc>
                <a:spcPct val="250000"/>
              </a:lnSpc>
            </a:pPr>
            <a:r>
              <a:rPr lang="es-ES" sz="1500" b="0">
                <a:latin typeface="+mj-lt"/>
                <a:ea typeface="Open Sans Condensed" panose="020B0806030504020204" pitchFamily="34" charset="0"/>
                <a:cs typeface="Open Sans Condensed" panose="020B0806030504020204" pitchFamily="34" charset="0"/>
              </a:rPr>
              <a:t>Cuasi </a:t>
            </a:r>
            <a:r>
              <a:rPr lang="es-ES" sz="1500" b="0" smtClean="0">
                <a:latin typeface="+mj-lt"/>
                <a:ea typeface="Open Sans Condensed" panose="020B0806030504020204" pitchFamily="34" charset="0"/>
                <a:cs typeface="Open Sans Condensed" panose="020B0806030504020204" pitchFamily="34" charset="0"/>
              </a:rPr>
              <a:t>accidentes</a:t>
            </a:r>
            <a:endParaRPr lang="es-ES" sz="1500" b="0">
              <a:latin typeface="+mj-lt"/>
              <a:ea typeface="Open Sans Condensed" panose="020B0806030504020204" pitchFamily="34" charset="0"/>
              <a:cs typeface="Open Sans Condensed" panose="020B0806030504020204" pitchFamily="34" charset="0"/>
            </a:endParaRP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endParaRPr lang="es-ES" sz="1500" b="0" dirty="0">
              <a:latin typeface="+mj-lt"/>
              <a:ea typeface="Open Sans Condensed" panose="020B0806030504020204" pitchFamily="34" charset="0"/>
              <a:cs typeface="Open Sans Condensed" panose="020B0806030504020204" pitchFamily="34" charset="0"/>
            </a:endParaRPr>
          </a:p>
        </p:txBody>
      </p:sp>
      <p:cxnSp>
        <p:nvCxnSpPr>
          <p:cNvPr id="21" name="Straight Connector 20"/>
          <p:cNvCxnSpPr/>
          <p:nvPr/>
        </p:nvCxnSpPr>
        <p:spPr>
          <a:xfrm>
            <a:off x="4891881" y="2227313"/>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96681" y="279025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77681" y="3346987"/>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88701" y="3934816"/>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63481" y="449465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024212" y="4376714"/>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376357" y="4376714"/>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16287" y="3783326"/>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259287" y="3783326"/>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229775" y="3209465"/>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96681" y="3194586"/>
            <a:ext cx="0" cy="304800"/>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2" name="Multiply 1"/>
          <p:cNvSpPr/>
          <p:nvPr/>
        </p:nvSpPr>
        <p:spPr>
          <a:xfrm>
            <a:off x="4421087" y="2480650"/>
            <a:ext cx="617013" cy="597745"/>
          </a:xfrm>
          <a:prstGeom prst="mathMultiply">
            <a:avLst>
              <a:gd name="adj1" fmla="val 4695"/>
            </a:avLst>
          </a:prstGeom>
          <a:ln>
            <a:solidFill>
              <a:srgbClr val="CC4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Multiply 45"/>
          <p:cNvSpPr/>
          <p:nvPr/>
        </p:nvSpPr>
        <p:spPr>
          <a:xfrm>
            <a:off x="4421087" y="1877535"/>
            <a:ext cx="617013" cy="597745"/>
          </a:xfrm>
          <a:prstGeom prst="mathMultiply">
            <a:avLst>
              <a:gd name="adj1" fmla="val 4695"/>
            </a:avLst>
          </a:prstGeom>
          <a:ln>
            <a:solidFill>
              <a:srgbClr val="CC41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Oval 21"/>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Rectangle 25"/>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3</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La investigación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4954566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21756" y="1371600"/>
            <a:ext cx="4886325" cy="3733800"/>
          </a:xfrm>
          <a:prstGeom prst="rect">
            <a:avLst/>
          </a:prstGeom>
        </p:spPr>
        <p:txBody>
          <a:bodyPr/>
          <a:lstStyle/>
          <a:p>
            <a:pPr marL="0" indent="0">
              <a:spcBef>
                <a:spcPct val="0"/>
              </a:spcBef>
              <a:spcAft>
                <a:spcPts val="1000"/>
              </a:spcAft>
              <a:buClr>
                <a:schemeClr val="tx1"/>
              </a:buClr>
              <a:buNone/>
              <a:defRPr/>
            </a:pPr>
            <a:r>
              <a:rPr lang="en-US" sz="1500" b="1" dirty="0" err="1">
                <a:solidFill>
                  <a:srgbClr val="DA5500"/>
                </a:solidFill>
                <a:latin typeface="+mj-lt"/>
                <a:ea typeface="Open Sans" panose="020B0606030504020204" pitchFamily="34" charset="0"/>
                <a:cs typeface="Open Sans" panose="020B0606030504020204" pitchFamily="34" charset="0"/>
              </a:rPr>
              <a:t>Qué</a:t>
            </a:r>
            <a:r>
              <a:rPr lang="en-US" sz="1500" b="1" dirty="0">
                <a:solidFill>
                  <a:srgbClr val="DA5500"/>
                </a:solidFill>
                <a:latin typeface="+mj-lt"/>
                <a:ea typeface="Open Sans" panose="020B0606030504020204" pitchFamily="34" charset="0"/>
                <a:cs typeface="Open Sans" panose="020B0606030504020204" pitchFamily="34" charset="0"/>
              </a:rPr>
              <a:t> </a:t>
            </a:r>
            <a:r>
              <a:rPr lang="en-US" sz="1500" b="1" dirty="0" err="1">
                <a:solidFill>
                  <a:srgbClr val="DA5500"/>
                </a:solidFill>
                <a:latin typeface="+mj-lt"/>
                <a:ea typeface="Open Sans" panose="020B0606030504020204" pitchFamily="34" charset="0"/>
                <a:cs typeface="Open Sans" panose="020B0606030504020204" pitchFamily="34" charset="0"/>
              </a:rPr>
              <a:t>necesita</a:t>
            </a:r>
            <a:r>
              <a:rPr lang="en-US" sz="1500" b="1" dirty="0">
                <a:solidFill>
                  <a:srgbClr val="DA5500"/>
                </a:solidFill>
                <a:latin typeface="+mj-lt"/>
                <a:ea typeface="Open Sans" panose="020B0606030504020204" pitchFamily="34" charset="0"/>
                <a:cs typeface="Open Sans" panose="020B0606030504020204" pitchFamily="34" charset="0"/>
              </a:rPr>
              <a:t> saber</a:t>
            </a:r>
            <a:r>
              <a:rPr lang="en-US" sz="1500" b="1" dirty="0" smtClean="0">
                <a:solidFill>
                  <a:srgbClr val="DA5500"/>
                </a:solidFill>
                <a:latin typeface="+mj-lt"/>
                <a:ea typeface="Open Sans" panose="020B0606030504020204" pitchFamily="34" charset="0"/>
                <a:cs typeface="Open Sans" panose="020B0606030504020204" pitchFamily="34" charset="0"/>
              </a:rPr>
              <a:t>:</a:t>
            </a:r>
            <a:endParaRPr lang="en-US" sz="1500" dirty="0">
              <a:solidFill>
                <a:srgbClr val="DA5500"/>
              </a:solidFill>
              <a:latin typeface="+mj-lt"/>
              <a:ea typeface="Open Sans" panose="020B0606030504020204" pitchFamily="34" charset="0"/>
              <a:cs typeface="Open Sans" panose="020B0606030504020204" pitchFamily="34" charset="0"/>
            </a:endParaRPr>
          </a:p>
          <a:p>
            <a:pPr marL="342900" indent="-342900">
              <a:spcBef>
                <a:spcPct val="0"/>
              </a:spcBef>
              <a:spcAft>
                <a:spcPts val="1500"/>
              </a:spcAft>
              <a:buClr>
                <a:schemeClr val="tx1"/>
              </a:buClr>
              <a:buFont typeface="+mj-lt"/>
              <a:buAutoNum type="arabicPeriod"/>
              <a:defRPr/>
            </a:pPr>
            <a:r>
              <a:rPr lang="es-ES" altLang="en-US" sz="1500" dirty="0">
                <a:solidFill>
                  <a:srgbClr val="333333"/>
                </a:solidFill>
                <a:latin typeface="+mj-lt"/>
                <a:ea typeface="Open Sans" panose="020B0606030504020204" pitchFamily="34" charset="0"/>
                <a:cs typeface="Open Sans" panose="020B0606030504020204" pitchFamily="34" charset="0"/>
              </a:rPr>
              <a:t>Objetivos del análisis</a:t>
            </a:r>
          </a:p>
          <a:p>
            <a:pPr marL="342900" indent="-342900">
              <a:spcBef>
                <a:spcPct val="0"/>
              </a:spcBef>
              <a:spcAft>
                <a:spcPts val="1500"/>
              </a:spcAft>
              <a:buClr>
                <a:schemeClr val="tx1"/>
              </a:buClr>
              <a:buFont typeface="+mj-lt"/>
              <a:buAutoNum type="arabicPeriod"/>
              <a:defRPr/>
            </a:pPr>
            <a:r>
              <a:rPr lang="es-ES" altLang="en-US" sz="1500" dirty="0" smtClean="0">
                <a:solidFill>
                  <a:srgbClr val="333333"/>
                </a:solidFill>
                <a:latin typeface="+mj-lt"/>
                <a:ea typeface="Open Sans" panose="020B0606030504020204" pitchFamily="34" charset="0"/>
                <a:cs typeface="Open Sans" panose="020B0606030504020204" pitchFamily="34" charset="0"/>
              </a:rPr>
              <a:t>Conceptos </a:t>
            </a:r>
            <a:r>
              <a:rPr lang="es-ES" altLang="en-US" sz="1500" dirty="0">
                <a:solidFill>
                  <a:srgbClr val="333333"/>
                </a:solidFill>
                <a:latin typeface="+mj-lt"/>
                <a:ea typeface="Open Sans" panose="020B0606030504020204" pitchFamily="34" charset="0"/>
                <a:cs typeface="Open Sans" panose="020B0606030504020204" pitchFamily="34" charset="0"/>
              </a:rPr>
              <a:t>erróneos comunes</a:t>
            </a:r>
          </a:p>
          <a:p>
            <a:pPr marL="342900" indent="-342900">
              <a:spcBef>
                <a:spcPct val="0"/>
              </a:spcBef>
              <a:spcAft>
                <a:spcPts val="1500"/>
              </a:spcAft>
              <a:buClr>
                <a:schemeClr val="tx1"/>
              </a:buClr>
              <a:buFont typeface="+mj-lt"/>
              <a:buAutoNum type="arabicPeriod"/>
              <a:defRPr/>
            </a:pPr>
            <a:r>
              <a:rPr lang="es-ES" altLang="en-US" sz="1500" dirty="0" smtClean="0">
                <a:solidFill>
                  <a:srgbClr val="333333"/>
                </a:solidFill>
                <a:latin typeface="+mj-lt"/>
                <a:ea typeface="Open Sans" panose="020B0606030504020204" pitchFamily="34" charset="0"/>
                <a:cs typeface="Open Sans" panose="020B0606030504020204" pitchFamily="34" charset="0"/>
              </a:rPr>
              <a:t>Diagramas </a:t>
            </a:r>
            <a:r>
              <a:rPr lang="es-ES" altLang="en-US" sz="1500" dirty="0">
                <a:solidFill>
                  <a:srgbClr val="333333"/>
                </a:solidFill>
                <a:latin typeface="+mj-lt"/>
                <a:ea typeface="Open Sans" panose="020B0606030504020204" pitchFamily="34" charset="0"/>
                <a:cs typeface="Open Sans" panose="020B0606030504020204" pitchFamily="34" charset="0"/>
              </a:rPr>
              <a:t>de Ishikawa </a:t>
            </a:r>
          </a:p>
          <a:p>
            <a:pPr marL="342900" indent="-342900">
              <a:spcBef>
                <a:spcPct val="0"/>
              </a:spcBef>
              <a:spcAft>
                <a:spcPts val="1500"/>
              </a:spcAft>
              <a:buClr>
                <a:schemeClr val="tx1"/>
              </a:buClr>
              <a:buFont typeface="+mj-lt"/>
              <a:buAutoNum type="arabicPeriod"/>
              <a:defRPr/>
            </a:pPr>
            <a:r>
              <a:rPr lang="es-ES" altLang="en-US" sz="1500" dirty="0" smtClean="0">
                <a:solidFill>
                  <a:srgbClr val="333333"/>
                </a:solidFill>
                <a:latin typeface="+mj-lt"/>
                <a:ea typeface="Open Sans" panose="020B0606030504020204" pitchFamily="34" charset="0"/>
                <a:cs typeface="Open Sans" panose="020B0606030504020204" pitchFamily="34" charset="0"/>
              </a:rPr>
              <a:t>Método </a:t>
            </a:r>
            <a:r>
              <a:rPr lang="es-ES" altLang="en-US" sz="1500" dirty="0">
                <a:solidFill>
                  <a:srgbClr val="333333"/>
                </a:solidFill>
                <a:latin typeface="+mj-lt"/>
                <a:ea typeface="Open Sans" panose="020B0606030504020204" pitchFamily="34" charset="0"/>
                <a:cs typeface="Open Sans" panose="020B0606030504020204" pitchFamily="34" charset="0"/>
              </a:rPr>
              <a:t>de por qué</a:t>
            </a:r>
          </a:p>
        </p:txBody>
      </p:sp>
      <p:sp>
        <p:nvSpPr>
          <p:cNvPr id="9" name="Title 1"/>
          <p:cNvSpPr txBox="1">
            <a:spLocks/>
          </p:cNvSpPr>
          <p:nvPr/>
        </p:nvSpPr>
        <p:spPr bwMode="auto">
          <a:xfrm>
            <a:off x="2606675" y="457200"/>
            <a:ext cx="7002463" cy="4857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dirty="0" err="1"/>
              <a:t>Análisis</a:t>
            </a:r>
            <a:endParaRPr lang="en-US" altLang="en-US" dirty="0"/>
          </a:p>
        </p:txBody>
      </p:sp>
      <p:cxnSp>
        <p:nvCxnSpPr>
          <p:cNvPr id="6" name="Straight Connector 5"/>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4</a:t>
            </a:r>
            <a:endParaRPr lang="en-US" sz="28000" dirty="0">
              <a:solidFill>
                <a:srgbClr val="FA834E"/>
              </a:solidFill>
            </a:endParaRPr>
          </a:p>
        </p:txBody>
      </p:sp>
    </p:spTree>
    <p:extLst>
      <p:ext uri="{BB962C8B-B14F-4D97-AF65-F5344CB8AC3E}">
        <p14:creationId xmlns:p14="http://schemas.microsoft.com/office/powerpoint/2010/main" val="2146801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12737" y="1381125"/>
            <a:ext cx="5493544" cy="2362200"/>
          </a:xfrm>
          <a:prstGeom prst="rect">
            <a:avLst/>
          </a:prstGeom>
        </p:spPr>
        <p:txBody>
          <a:bodyPr/>
          <a:lstStyle/>
          <a:p>
            <a:pPr marL="0" indent="0">
              <a:spcBef>
                <a:spcPct val="0"/>
              </a:spcBef>
              <a:spcAft>
                <a:spcPts val="2000"/>
              </a:spcAft>
              <a:buNone/>
            </a:pPr>
            <a:r>
              <a:rPr lang="es-ES" altLang="en-US" sz="1300" dirty="0">
                <a:solidFill>
                  <a:srgbClr val="333333"/>
                </a:solidFill>
                <a:latin typeface="+mj-lt"/>
                <a:ea typeface="Open Sans" panose="020B0606030504020204" pitchFamily="34" charset="0"/>
                <a:cs typeface="Open Sans" panose="020B0606030504020204" pitchFamily="34" charset="0"/>
              </a:rPr>
              <a:t>Una vez que se haya recopilado toda la información relativa al incidente, se la debe analizar en busca de indicios de lo que provocó el </a:t>
            </a:r>
            <a:r>
              <a:rPr lang="es-ES" altLang="en-US" sz="1300" dirty="0" smtClean="0">
                <a:solidFill>
                  <a:srgbClr val="333333"/>
                </a:solidFill>
                <a:latin typeface="+mj-lt"/>
                <a:ea typeface="Open Sans" panose="020B0606030504020204" pitchFamily="34" charset="0"/>
                <a:cs typeface="Open Sans" panose="020B0606030504020204" pitchFamily="34" charset="0"/>
              </a:rPr>
              <a:t>incidente.</a:t>
            </a:r>
          </a:p>
          <a:p>
            <a:pPr marL="0" indent="0">
              <a:spcBef>
                <a:spcPct val="0"/>
              </a:spcBef>
              <a:spcAft>
                <a:spcPts val="2000"/>
              </a:spcAft>
              <a:buNone/>
            </a:pPr>
            <a:r>
              <a:rPr lang="en-US" altLang="en-US" sz="1300" b="1" dirty="0">
                <a:solidFill>
                  <a:srgbClr val="DA5500"/>
                </a:solidFill>
                <a:latin typeface="+mj-lt"/>
                <a:ea typeface="Open Sans" panose="020B0606030504020204" pitchFamily="34" charset="0"/>
                <a:cs typeface="Open Sans" panose="020B0606030504020204" pitchFamily="34" charset="0"/>
              </a:rPr>
              <a:t>Un </a:t>
            </a:r>
            <a:r>
              <a:rPr lang="en-US" altLang="en-US" sz="1300" b="1" dirty="0" err="1">
                <a:solidFill>
                  <a:srgbClr val="DA5500"/>
                </a:solidFill>
                <a:latin typeface="+mj-lt"/>
                <a:ea typeface="Open Sans" panose="020B0606030504020204" pitchFamily="34" charset="0"/>
                <a:cs typeface="Open Sans" panose="020B0606030504020204" pitchFamily="34" charset="0"/>
              </a:rPr>
              <a:t>análisis</a:t>
            </a:r>
            <a:r>
              <a:rPr lang="en-US" altLang="en-US" sz="1300" b="1" dirty="0">
                <a:solidFill>
                  <a:srgbClr val="DA5500"/>
                </a:solidFill>
                <a:latin typeface="+mj-lt"/>
                <a:ea typeface="Open Sans" panose="020B0606030504020204" pitchFamily="34" charset="0"/>
                <a:cs typeface="Open Sans" panose="020B0606030504020204" pitchFamily="34" charset="0"/>
              </a:rPr>
              <a:t> </a:t>
            </a:r>
            <a:r>
              <a:rPr lang="en-US" altLang="en-US" sz="1300" b="1" dirty="0" err="1">
                <a:solidFill>
                  <a:srgbClr val="DA5500"/>
                </a:solidFill>
                <a:latin typeface="+mj-lt"/>
                <a:ea typeface="Open Sans" panose="020B0606030504020204" pitchFamily="34" charset="0"/>
                <a:cs typeface="Open Sans" panose="020B0606030504020204" pitchFamily="34" charset="0"/>
              </a:rPr>
              <a:t>minucioso</a:t>
            </a:r>
            <a:r>
              <a:rPr lang="en-US" altLang="en-US" sz="1300" b="1" dirty="0">
                <a:solidFill>
                  <a:srgbClr val="DA5500"/>
                </a:solidFill>
                <a:latin typeface="+mj-lt"/>
                <a:ea typeface="Open Sans" panose="020B0606030504020204" pitchFamily="34" charset="0"/>
                <a:cs typeface="Open Sans" panose="020B0606030504020204" pitchFamily="34" charset="0"/>
              </a:rPr>
              <a:t> </a:t>
            </a:r>
            <a:r>
              <a:rPr lang="en-US" altLang="en-US" sz="1300" b="1" dirty="0" err="1">
                <a:solidFill>
                  <a:srgbClr val="DA5500"/>
                </a:solidFill>
                <a:latin typeface="+mj-lt"/>
                <a:ea typeface="Open Sans" panose="020B0606030504020204" pitchFamily="34" charset="0"/>
                <a:cs typeface="Open Sans" panose="020B0606030504020204" pitchFamily="34" charset="0"/>
              </a:rPr>
              <a:t>debería</a:t>
            </a:r>
            <a:r>
              <a:rPr lang="en-US" altLang="en-US" sz="1300" b="1" dirty="0" smtClean="0">
                <a:solidFill>
                  <a:srgbClr val="DA5500"/>
                </a:solidFill>
                <a:latin typeface="+mj-lt"/>
                <a:ea typeface="Open Sans" panose="020B0606030504020204" pitchFamily="34" charset="0"/>
                <a:cs typeface="Open Sans" panose="020B0606030504020204" pitchFamily="34" charset="0"/>
              </a:rPr>
              <a:t>:</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Procurar </a:t>
            </a:r>
            <a:r>
              <a:rPr lang="es-ES" altLang="en-US" sz="1300" dirty="0">
                <a:solidFill>
                  <a:srgbClr val="333333"/>
                </a:solidFill>
                <a:latin typeface="+mj-lt"/>
                <a:ea typeface="Open Sans" panose="020B0606030504020204" pitchFamily="34" charset="0"/>
                <a:cs typeface="Open Sans" panose="020B0606030504020204" pitchFamily="34" charset="0"/>
              </a:rPr>
              <a:t>identificar todas las </a:t>
            </a:r>
            <a:r>
              <a:rPr lang="es-ES" altLang="en-US" sz="1300" b="1" dirty="0">
                <a:solidFill>
                  <a:srgbClr val="333333"/>
                </a:solidFill>
                <a:latin typeface="+mj-lt"/>
                <a:ea typeface="Open Sans" panose="020B0606030504020204" pitchFamily="34" charset="0"/>
                <a:cs typeface="Open Sans" panose="020B0606030504020204" pitchFamily="34" charset="0"/>
              </a:rPr>
              <a:t>causas fundamentales </a:t>
            </a:r>
            <a:r>
              <a:rPr lang="es-ES" altLang="en-US" sz="1300" dirty="0">
                <a:solidFill>
                  <a:srgbClr val="333333"/>
                </a:solidFill>
                <a:latin typeface="+mj-lt"/>
                <a:ea typeface="Open Sans" panose="020B0606030504020204" pitchFamily="34" charset="0"/>
                <a:cs typeface="Open Sans" panose="020B0606030504020204" pitchFamily="34" charset="0"/>
              </a:rPr>
              <a:t>del incidente.</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Identificar </a:t>
            </a:r>
            <a:r>
              <a:rPr lang="es-ES" altLang="en-US" sz="1300" dirty="0">
                <a:solidFill>
                  <a:srgbClr val="333333"/>
                </a:solidFill>
                <a:latin typeface="+mj-lt"/>
                <a:ea typeface="Open Sans" panose="020B0606030504020204" pitchFamily="34" charset="0"/>
                <a:cs typeface="Open Sans" panose="020B0606030504020204" pitchFamily="34" charset="0"/>
              </a:rPr>
              <a:t>todo posible factor contribuyente.</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Determinar </a:t>
            </a:r>
            <a:r>
              <a:rPr lang="es-ES" altLang="en-US" sz="1300" dirty="0">
                <a:solidFill>
                  <a:srgbClr val="333333"/>
                </a:solidFill>
                <a:latin typeface="+mj-lt"/>
                <a:ea typeface="Open Sans" panose="020B0606030504020204" pitchFamily="34" charset="0"/>
                <a:cs typeface="Open Sans" panose="020B0606030504020204" pitchFamily="34" charset="0"/>
              </a:rPr>
              <a:t>las medidas para eliminar todas las causas.</a:t>
            </a:r>
          </a:p>
          <a:p>
            <a:pPr marL="0" indent="0">
              <a:spcBef>
                <a:spcPct val="0"/>
              </a:spcBef>
              <a:spcAft>
                <a:spcPts val="1300"/>
              </a:spcAft>
              <a:buNone/>
            </a:pPr>
            <a:endParaRPr lang="en-US" altLang="en-US" sz="1300" dirty="0">
              <a:solidFill>
                <a:srgbClr val="333333"/>
              </a:solidFill>
              <a:latin typeface="+mj-lt"/>
              <a:ea typeface="Open Sans" panose="020B0606030504020204" pitchFamily="34" charset="0"/>
              <a:cs typeface="Open Sans" panose="020B0606030504020204" pitchFamily="34" charset="0"/>
            </a:endParaRPr>
          </a:p>
          <a:p>
            <a:pPr marL="0" indent="0">
              <a:spcBef>
                <a:spcPct val="0"/>
              </a:spcBef>
              <a:spcAft>
                <a:spcPts val="1300"/>
              </a:spcAft>
              <a:buNone/>
            </a:pPr>
            <a:endParaRPr lang="en-US" altLang="en-US" sz="1300" dirty="0" smtClean="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45281" y="457200"/>
            <a:ext cx="7002463" cy="457199"/>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Objetivos</a:t>
            </a:r>
            <a:r>
              <a:rPr lang="en-US" altLang="en-US" sz="2800" dirty="0">
                <a:ea typeface="Open Sans Condensed" panose="020B0806030504020204" pitchFamily="34" charset="0"/>
                <a:cs typeface="Open Sans Condensed" panose="020B0806030504020204" pitchFamily="34" charset="0"/>
              </a:rPr>
              <a:t> del </a:t>
            </a:r>
            <a:r>
              <a:rPr lang="en-US" altLang="en-US" sz="2800" dirty="0" err="1">
                <a:ea typeface="Open Sans Condensed" panose="020B0806030504020204" pitchFamily="34" charset="0"/>
                <a:cs typeface="Open Sans Condensed" panose="020B0806030504020204" pitchFamily="34" charset="0"/>
              </a:rPr>
              <a:t>análisis</a:t>
            </a:r>
            <a:endParaRPr lang="en-US" altLang="en-US" sz="2800" dirty="0">
              <a:ea typeface="Open Sans Condensed" panose="020B0806030504020204" pitchFamily="34" charset="0"/>
              <a:cs typeface="Open Sans Condensed" panose="020B0806030504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1656" r="30426" b="809"/>
          <a:stretch/>
        </p:blipFill>
        <p:spPr>
          <a:xfrm>
            <a:off x="6415881" y="28575"/>
            <a:ext cx="3363913" cy="5838825"/>
          </a:xfrm>
          <a:prstGeom prst="rect">
            <a:avLst/>
          </a:prstGeom>
        </p:spPr>
      </p:pic>
      <p:cxnSp>
        <p:nvCxnSpPr>
          <p:cNvPr id="7" name="Straight Connector 6"/>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4</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err="1">
                <a:solidFill>
                  <a:srgbClr val="FA834E"/>
                </a:solidFill>
                <a:latin typeface="+mj-lt"/>
                <a:ea typeface="Open Sans" panose="020B0606030504020204" pitchFamily="34" charset="0"/>
                <a:cs typeface="Open Sans" panose="020B0606030504020204" pitchFamily="34" charset="0"/>
              </a:rPr>
              <a:t>Análisis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6386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30200" y="1371600"/>
            <a:ext cx="6010275" cy="1927225"/>
          </a:xfrm>
          <a:prstGeom prst="rect">
            <a:avLst/>
          </a:prstGeom>
        </p:spPr>
        <p:txBody>
          <a:bodyPr/>
          <a:lstStyle/>
          <a:p>
            <a:pPr marL="0" indent="0">
              <a:spcBef>
                <a:spcPct val="0"/>
              </a:spcBef>
              <a:spcAft>
                <a:spcPts val="1300"/>
              </a:spcAft>
              <a:buNone/>
            </a:pPr>
            <a:r>
              <a:rPr lang="en-US" altLang="en-US" sz="1300" b="1" dirty="0">
                <a:solidFill>
                  <a:srgbClr val="DA5500"/>
                </a:solidFill>
                <a:latin typeface="+mj-lt"/>
                <a:ea typeface="Open Sans" panose="020B0606030504020204" pitchFamily="34" charset="0"/>
                <a:cs typeface="Open Sans" panose="020B0606030504020204" pitchFamily="34" charset="0"/>
              </a:rPr>
              <a:t>Evite </a:t>
            </a:r>
            <a:r>
              <a:rPr lang="en-US" altLang="en-US" sz="1300" b="1" dirty="0" err="1">
                <a:solidFill>
                  <a:srgbClr val="DA5500"/>
                </a:solidFill>
                <a:latin typeface="+mj-lt"/>
                <a:ea typeface="Open Sans" panose="020B0606030504020204" pitchFamily="34" charset="0"/>
                <a:cs typeface="Open Sans" panose="020B0606030504020204" pitchFamily="34" charset="0"/>
              </a:rPr>
              <a:t>hacer</a:t>
            </a:r>
            <a:r>
              <a:rPr lang="en-US" altLang="en-US" sz="1300" b="1" dirty="0">
                <a:solidFill>
                  <a:srgbClr val="DA5500"/>
                </a:solidFill>
                <a:latin typeface="+mj-lt"/>
                <a:ea typeface="Open Sans" panose="020B0606030504020204" pitchFamily="34" charset="0"/>
                <a:cs typeface="Open Sans" panose="020B0606030504020204" pitchFamily="34" charset="0"/>
              </a:rPr>
              <a:t> </a:t>
            </a:r>
            <a:r>
              <a:rPr lang="en-US" altLang="en-US" sz="1300" b="1" dirty="0" err="1">
                <a:solidFill>
                  <a:srgbClr val="DA5500"/>
                </a:solidFill>
                <a:latin typeface="+mj-lt"/>
                <a:ea typeface="Open Sans" panose="020B0606030504020204" pitchFamily="34" charset="0"/>
                <a:cs typeface="Open Sans" panose="020B0606030504020204" pitchFamily="34" charset="0"/>
              </a:rPr>
              <a:t>estas</a:t>
            </a:r>
            <a:r>
              <a:rPr lang="en-US" altLang="en-US" sz="1300" b="1" dirty="0">
                <a:solidFill>
                  <a:srgbClr val="DA5500"/>
                </a:solidFill>
                <a:latin typeface="+mj-lt"/>
                <a:ea typeface="Open Sans" panose="020B0606030504020204" pitchFamily="34" charset="0"/>
                <a:cs typeface="Open Sans" panose="020B0606030504020204" pitchFamily="34" charset="0"/>
              </a:rPr>
              <a:t> </a:t>
            </a:r>
            <a:r>
              <a:rPr lang="en-US" altLang="en-US" sz="1300" b="1" dirty="0" err="1">
                <a:solidFill>
                  <a:srgbClr val="DA5500"/>
                </a:solidFill>
                <a:latin typeface="+mj-lt"/>
                <a:ea typeface="Open Sans" panose="020B0606030504020204" pitchFamily="34" charset="0"/>
                <a:cs typeface="Open Sans" panose="020B0606030504020204" pitchFamily="34" charset="0"/>
              </a:rPr>
              <a:t>suposiciones</a:t>
            </a:r>
            <a:r>
              <a:rPr lang="en-US" altLang="en-US" sz="1300" b="1" dirty="0" smtClean="0">
                <a:solidFill>
                  <a:srgbClr val="DA5500"/>
                </a:solidFill>
                <a:latin typeface="+mj-lt"/>
                <a:ea typeface="Open Sans" panose="020B0606030504020204" pitchFamily="34" charset="0"/>
                <a:cs typeface="Open Sans" panose="020B0606030504020204" pitchFamily="34" charset="0"/>
              </a:rPr>
              <a:t>:</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Sólo </a:t>
            </a:r>
            <a:r>
              <a:rPr lang="es-ES" altLang="en-US" sz="1300" dirty="0">
                <a:solidFill>
                  <a:srgbClr val="333333"/>
                </a:solidFill>
                <a:latin typeface="+mj-lt"/>
                <a:ea typeface="Open Sans" panose="020B0606030504020204" pitchFamily="34" charset="0"/>
                <a:cs typeface="Open Sans" panose="020B0606030504020204" pitchFamily="34" charset="0"/>
              </a:rPr>
              <a:t>puede haber una causa y solución real para el accidente.</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Los </a:t>
            </a:r>
            <a:r>
              <a:rPr lang="es-ES" altLang="en-US" sz="1300" dirty="0">
                <a:solidFill>
                  <a:srgbClr val="333333"/>
                </a:solidFill>
                <a:latin typeface="+mj-lt"/>
                <a:ea typeface="Open Sans" panose="020B0606030504020204" pitchFamily="34" charset="0"/>
                <a:cs typeface="Open Sans" panose="020B0606030504020204" pitchFamily="34" charset="0"/>
              </a:rPr>
              <a:t>incidentes sólo ocurren cuando no se cumplen las reglas.</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Alguien </a:t>
            </a:r>
            <a:r>
              <a:rPr lang="es-ES" altLang="en-US" sz="1300" dirty="0">
                <a:solidFill>
                  <a:srgbClr val="333333"/>
                </a:solidFill>
                <a:latin typeface="+mj-lt"/>
                <a:ea typeface="Open Sans" panose="020B0606030504020204" pitchFamily="34" charset="0"/>
                <a:cs typeface="Open Sans" panose="020B0606030504020204" pitchFamily="34" charset="0"/>
              </a:rPr>
              <a:t>debe hacerse responsable.</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Dado </a:t>
            </a:r>
            <a:r>
              <a:rPr lang="es-ES" altLang="en-US" sz="1300" dirty="0">
                <a:solidFill>
                  <a:srgbClr val="333333"/>
                </a:solidFill>
                <a:latin typeface="+mj-lt"/>
                <a:ea typeface="Open Sans" panose="020B0606030504020204" pitchFamily="34" charset="0"/>
                <a:cs typeface="Open Sans" panose="020B0606030504020204" pitchFamily="34" charset="0"/>
              </a:rPr>
              <a:t>el mismo conjunto de factores, todos sacarán la misma conclusión.</a:t>
            </a:r>
          </a:p>
        </p:txBody>
      </p:sp>
      <p:sp>
        <p:nvSpPr>
          <p:cNvPr id="8" name="Title 1"/>
          <p:cNvSpPr txBox="1">
            <a:spLocks/>
          </p:cNvSpPr>
          <p:nvPr/>
        </p:nvSpPr>
        <p:spPr bwMode="auto">
          <a:xfrm>
            <a:off x="330200" y="466725"/>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Conceptos</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erróneos</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comunes</a:t>
            </a:r>
            <a:endParaRPr lang="en-US" altLang="en-US" sz="2800" dirty="0">
              <a:ea typeface="Open Sans Condensed" panose="020B0806030504020204" pitchFamily="34" charset="0"/>
              <a:cs typeface="Open Sans Condensed" panose="020B0806030504020204" pitchFamily="34"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2411" r="13468"/>
          <a:stretch/>
        </p:blipFill>
        <p:spPr>
          <a:xfrm flipH="1">
            <a:off x="6415881" y="1219200"/>
            <a:ext cx="3367882" cy="4667250"/>
          </a:xfrm>
          <a:prstGeom prst="rect">
            <a:avLst/>
          </a:prstGeom>
        </p:spPr>
      </p:pic>
      <p:cxnSp>
        <p:nvCxnSpPr>
          <p:cNvPr id="9" name="Straight Connector 8"/>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4</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Análisis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28781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15118" y="1371600"/>
            <a:ext cx="3890963" cy="4267200"/>
          </a:xfrm>
          <a:prstGeom prst="rect">
            <a:avLst/>
          </a:prstGeom>
        </p:spPr>
        <p:txBody>
          <a:bodyPr/>
          <a:lstStyle/>
          <a:p>
            <a:pPr marL="0" indent="0">
              <a:spcBef>
                <a:spcPct val="0"/>
              </a:spcBef>
              <a:spcAft>
                <a:spcPts val="1300"/>
              </a:spcAft>
              <a:buNone/>
            </a:pPr>
            <a:r>
              <a:rPr lang="es-ES" altLang="en-US" sz="1300" dirty="0">
                <a:solidFill>
                  <a:srgbClr val="333333"/>
                </a:solidFill>
                <a:latin typeface="+mj-lt"/>
                <a:ea typeface="Open Sans" panose="020B0606030504020204" pitchFamily="34" charset="0"/>
                <a:cs typeface="Open Sans" panose="020B0606030504020204" pitchFamily="34" charset="0"/>
              </a:rPr>
              <a:t>Los diagramas de Ishikawa o </a:t>
            </a:r>
            <a:r>
              <a:rPr lang="es-ES" altLang="en-US" sz="1300" b="1" dirty="0">
                <a:solidFill>
                  <a:srgbClr val="333333"/>
                </a:solidFill>
                <a:latin typeface="+mj-lt"/>
                <a:ea typeface="Open Sans" panose="020B0606030504020204" pitchFamily="34" charset="0"/>
                <a:cs typeface="Open Sans" panose="020B0606030504020204" pitchFamily="34" charset="0"/>
              </a:rPr>
              <a:t>espina de pescado </a:t>
            </a:r>
            <a:r>
              <a:rPr lang="es-ES" altLang="en-US" sz="1300" dirty="0">
                <a:solidFill>
                  <a:srgbClr val="333333"/>
                </a:solidFill>
                <a:latin typeface="+mj-lt"/>
                <a:ea typeface="Open Sans" panose="020B0606030504020204" pitchFamily="34" charset="0"/>
                <a:cs typeface="Open Sans" panose="020B0606030504020204" pitchFamily="34" charset="0"/>
              </a:rPr>
              <a:t>ayudan a identificar posibles factores que contribuyeron al incidente.</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p>
            <a:pPr marL="0" indent="0">
              <a:spcBef>
                <a:spcPct val="0"/>
              </a:spcBef>
              <a:spcAft>
                <a:spcPts val="2000"/>
              </a:spcAft>
              <a:buNone/>
            </a:pPr>
            <a:r>
              <a:rPr lang="es-ES" altLang="en-US" sz="1300" dirty="0">
                <a:solidFill>
                  <a:srgbClr val="333333"/>
                </a:solidFill>
                <a:latin typeface="+mj-lt"/>
                <a:ea typeface="Open Sans" panose="020B0606030504020204" pitchFamily="34" charset="0"/>
                <a:cs typeface="Open Sans" panose="020B0606030504020204" pitchFamily="34" charset="0"/>
              </a:rPr>
              <a:t>Permiten desglosar a la organización en diferentes categorías, incluyendo el equipo utilizado y los procedimientos seguidos. Permiten aportar ideas sobre las posibles causas del incidente para cada categoría. </a:t>
            </a:r>
            <a:endParaRPr lang="es-ES" altLang="en-US" sz="1300" dirty="0" smtClean="0">
              <a:solidFill>
                <a:srgbClr val="333333"/>
              </a:solidFill>
              <a:latin typeface="+mj-lt"/>
              <a:ea typeface="Open Sans" panose="020B0606030504020204" pitchFamily="34" charset="0"/>
              <a:cs typeface="Open Sans" panose="020B0606030504020204" pitchFamily="34" charset="0"/>
            </a:endParaRPr>
          </a:p>
          <a:p>
            <a:pPr marL="0" indent="0">
              <a:spcBef>
                <a:spcPct val="0"/>
              </a:spcBef>
              <a:spcAft>
                <a:spcPts val="2000"/>
              </a:spcAft>
              <a:buNone/>
            </a:pPr>
            <a:r>
              <a:rPr lang="es-ES" altLang="en-US" sz="1300" b="1" dirty="0">
                <a:solidFill>
                  <a:srgbClr val="DA5500"/>
                </a:solidFill>
                <a:latin typeface="+mj-lt"/>
                <a:ea typeface="Open Sans" panose="020B0606030504020204" pitchFamily="34" charset="0"/>
                <a:cs typeface="Open Sans" panose="020B0606030504020204" pitchFamily="34" charset="0"/>
              </a:rPr>
              <a:t>Por ejemplo, si la falla de una máquina causó el incidente</a:t>
            </a:r>
            <a:r>
              <a:rPr lang="en-US" altLang="en-US" sz="1300" b="1" dirty="0" smtClean="0">
                <a:solidFill>
                  <a:srgbClr val="DA5500"/>
                </a:solidFill>
                <a:latin typeface="+mj-lt"/>
                <a:ea typeface="Open Sans" panose="020B0606030504020204" pitchFamily="34" charset="0"/>
                <a:cs typeface="Open Sans" panose="020B0606030504020204" pitchFamily="34" charset="0"/>
              </a:rPr>
              <a:t>:</a:t>
            </a:r>
            <a:endParaRPr lang="en-US" altLang="en-US" sz="1300" b="1" dirty="0">
              <a:solidFill>
                <a:srgbClr val="DA5500"/>
              </a:solidFill>
              <a:latin typeface="+mj-lt"/>
              <a:ea typeface="Open Sans" panose="020B0606030504020204" pitchFamily="34" charset="0"/>
              <a:cs typeface="Open Sans" panose="020B0606030504020204" pitchFamily="34" charset="0"/>
            </a:endParaRPr>
          </a:p>
          <a:p>
            <a:pPr marL="341313" indent="-341313">
              <a:spcBef>
                <a:spcPct val="0"/>
              </a:spcBef>
              <a:spcAft>
                <a:spcPts val="10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a:t>
            </a:r>
            <a:r>
              <a:rPr lang="es-ES" altLang="en-US" sz="1300" dirty="0">
                <a:solidFill>
                  <a:srgbClr val="333333"/>
                </a:solidFill>
                <a:latin typeface="+mj-lt"/>
                <a:ea typeface="Open Sans" panose="020B0606030504020204" pitchFamily="34" charset="0"/>
                <a:cs typeface="Open Sans" panose="020B0606030504020204" pitchFamily="34" charset="0"/>
              </a:rPr>
              <a:t>Estaba el operario lo suficientemente capacitado para usarla correctamente? </a:t>
            </a:r>
          </a:p>
          <a:p>
            <a:pPr marL="341313" indent="-341313">
              <a:spcBef>
                <a:spcPct val="0"/>
              </a:spcBef>
              <a:spcAft>
                <a:spcPts val="10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a:t>
            </a:r>
            <a:r>
              <a:rPr lang="es-ES" altLang="en-US" sz="1300" dirty="0">
                <a:solidFill>
                  <a:srgbClr val="333333"/>
                </a:solidFill>
                <a:latin typeface="+mj-lt"/>
                <a:ea typeface="Open Sans" panose="020B0606030504020204" pitchFamily="34" charset="0"/>
                <a:cs typeface="Open Sans" panose="020B0606030504020204" pitchFamily="34" charset="0"/>
              </a:rPr>
              <a:t>Se siguió correctamente la programación de mantenimiento de la máquina? </a:t>
            </a:r>
          </a:p>
          <a:p>
            <a:pPr marL="341313" indent="-341313">
              <a:spcBef>
                <a:spcPct val="0"/>
              </a:spcBef>
              <a:spcAft>
                <a:spcPts val="10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a:t>
            </a:r>
            <a:r>
              <a:rPr lang="es-ES" altLang="en-US" sz="1300" dirty="0">
                <a:solidFill>
                  <a:srgbClr val="333333"/>
                </a:solidFill>
                <a:latin typeface="+mj-lt"/>
                <a:ea typeface="Open Sans" panose="020B0606030504020204" pitchFamily="34" charset="0"/>
                <a:cs typeface="Open Sans" panose="020B0606030504020204" pitchFamily="34" charset="0"/>
              </a:rPr>
              <a:t>El operario o la máquina se vieron negativamente afectados por los factores medioambientales?</a:t>
            </a:r>
          </a:p>
        </p:txBody>
      </p:sp>
      <p:sp>
        <p:nvSpPr>
          <p:cNvPr id="8" name="Title 1"/>
          <p:cNvSpPr txBox="1">
            <a:spLocks/>
          </p:cNvSpPr>
          <p:nvPr/>
        </p:nvSpPr>
        <p:spPr bwMode="auto">
          <a:xfrm>
            <a:off x="320675" y="457200"/>
            <a:ext cx="8609806" cy="4857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pt-BR" altLang="en-US" sz="2800" dirty="0">
                <a:ea typeface="Open Sans Condensed" panose="020B0806030504020204" pitchFamily="34" charset="0"/>
                <a:cs typeface="Open Sans Condensed" panose="020B0806030504020204" pitchFamily="34" charset="0"/>
              </a:rPr>
              <a:t>Diagramas de Ishikawa (espina de pescado)</a:t>
            </a:r>
            <a:endParaRPr lang="en-US" altLang="en-US" sz="2800" dirty="0">
              <a:ea typeface="Open Sans Condensed" panose="020B0806030504020204" pitchFamily="34" charset="0"/>
              <a:cs typeface="Open Sans Condensed" panose="020B0806030504020204" pitchFamily="34" charset="0"/>
            </a:endParaRPr>
          </a:p>
        </p:txBody>
      </p:sp>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4</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Análisis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681" y="1143000"/>
            <a:ext cx="4497327" cy="4038600"/>
          </a:xfrm>
          <a:prstGeom prst="rect">
            <a:avLst/>
          </a:prstGeom>
        </p:spPr>
      </p:pic>
    </p:spTree>
    <p:extLst>
      <p:ext uri="{BB962C8B-B14F-4D97-AF65-F5344CB8AC3E}">
        <p14:creationId xmlns:p14="http://schemas.microsoft.com/office/powerpoint/2010/main" val="249440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763384" y="2365251"/>
            <a:ext cx="2195297" cy="312114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 name="Rectangle 15"/>
          <p:cNvSpPr/>
          <p:nvPr/>
        </p:nvSpPr>
        <p:spPr>
          <a:xfrm>
            <a:off x="6506584" y="2365251"/>
            <a:ext cx="2195297" cy="312114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Rectangle 1"/>
          <p:cNvSpPr/>
          <p:nvPr/>
        </p:nvSpPr>
        <p:spPr>
          <a:xfrm>
            <a:off x="1005681" y="2365251"/>
            <a:ext cx="2195298" cy="312114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Rectangle 16"/>
          <p:cNvSpPr/>
          <p:nvPr/>
        </p:nvSpPr>
        <p:spPr>
          <a:xfrm>
            <a:off x="3763383" y="2362200"/>
            <a:ext cx="2195298" cy="606549"/>
          </a:xfrm>
          <a:prstGeom prst="rect">
            <a:avLst/>
          </a:prstGeom>
          <a:solidFill>
            <a:srgbClr val="4A7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6506583" y="2362200"/>
            <a:ext cx="2195298" cy="606549"/>
          </a:xfrm>
          <a:prstGeom prst="rect">
            <a:avLst/>
          </a:prstGeom>
          <a:solidFill>
            <a:srgbClr val="4A7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ectangle 18"/>
          <p:cNvSpPr/>
          <p:nvPr/>
        </p:nvSpPr>
        <p:spPr>
          <a:xfrm>
            <a:off x="1005681" y="2362200"/>
            <a:ext cx="2195298" cy="606549"/>
          </a:xfrm>
          <a:prstGeom prst="rect">
            <a:avLst/>
          </a:prstGeom>
          <a:solidFill>
            <a:srgbClr val="4A7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771" name="Content Placeholder 2"/>
          <p:cNvSpPr>
            <a:spLocks noGrp="1"/>
          </p:cNvSpPr>
          <p:nvPr>
            <p:ph idx="1"/>
          </p:nvPr>
        </p:nvSpPr>
        <p:spPr>
          <a:xfrm>
            <a:off x="1214064" y="2362200"/>
            <a:ext cx="1879600" cy="724208"/>
          </a:xfrm>
        </p:spPr>
        <p:txBody>
          <a:bodyPr/>
          <a:lstStyle/>
          <a:p>
            <a:pPr marL="0" indent="0">
              <a:spcBef>
                <a:spcPct val="0"/>
              </a:spcBef>
              <a:spcAft>
                <a:spcPts val="1000"/>
              </a:spcAft>
              <a:buNone/>
            </a:pPr>
            <a:r>
              <a:rPr lang="en-US" altLang="en-US" sz="1400" b="1" dirty="0">
                <a:solidFill>
                  <a:schemeClr val="bg1"/>
                </a:solidFill>
                <a:latin typeface="+mj-lt"/>
                <a:ea typeface="Open Sans Condensed" panose="020B0806030504020204" pitchFamily="34" charset="0"/>
                <a:cs typeface="Open Sans Condensed" panose="020B0806030504020204" pitchFamily="34" charset="0"/>
              </a:rPr>
              <a:t>Las 5 M para </a:t>
            </a:r>
            <a:r>
              <a:rPr lang="en-US" altLang="en-US" sz="1400" b="1" dirty="0" err="1">
                <a:solidFill>
                  <a:schemeClr val="bg1"/>
                </a:solidFill>
                <a:latin typeface="+mj-lt"/>
                <a:ea typeface="Open Sans Condensed" panose="020B0806030504020204" pitchFamily="34" charset="0"/>
                <a:cs typeface="Open Sans Condensed" panose="020B0806030504020204" pitchFamily="34" charset="0"/>
              </a:rPr>
              <a:t>manufacturación</a:t>
            </a:r>
            <a:r>
              <a:rPr lang="en-US" altLang="en-US" sz="1400" b="1" dirty="0">
                <a:solidFill>
                  <a:schemeClr val="bg1"/>
                </a:solidFill>
                <a:latin typeface="+mj-lt"/>
                <a:ea typeface="Open Sans Condensed" panose="020B0806030504020204" pitchFamily="34" charset="0"/>
                <a:cs typeface="Open Sans Condensed" panose="020B0806030504020204" pitchFamily="34" charset="0"/>
              </a:rPr>
              <a:t>:</a:t>
            </a:r>
            <a:endParaRPr lang="en-US" altLang="en-US" sz="1400" dirty="0" smtClean="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15119" y="457200"/>
            <a:ext cx="8615362" cy="538648"/>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pt-BR" altLang="en-US" sz="2800" dirty="0">
                <a:ea typeface="Open Sans Condensed" panose="020B0806030504020204" pitchFamily="34" charset="0"/>
                <a:cs typeface="Open Sans Condensed" panose="020B0806030504020204" pitchFamily="34" charset="0"/>
              </a:rPr>
              <a:t>Diagramas de Ishikawa (espina de pescado)</a:t>
            </a:r>
            <a:endParaRPr lang="en-US" altLang="en-US" sz="2800" dirty="0">
              <a:ea typeface="Open Sans Condensed" panose="020B0806030504020204" pitchFamily="34" charset="0"/>
              <a:cs typeface="Open Sans Condensed" panose="020B0806030504020204" pitchFamily="34" charset="0"/>
            </a:endParaRPr>
          </a:p>
        </p:txBody>
      </p:sp>
      <p:sp>
        <p:nvSpPr>
          <p:cNvPr id="10" name="Content Placeholder 2"/>
          <p:cNvSpPr txBox="1">
            <a:spLocks/>
          </p:cNvSpPr>
          <p:nvPr/>
        </p:nvSpPr>
        <p:spPr bwMode="auto">
          <a:xfrm>
            <a:off x="3850953" y="2375836"/>
            <a:ext cx="2212442" cy="72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0" indent="0">
              <a:spcBef>
                <a:spcPct val="0"/>
              </a:spcBef>
              <a:spcAft>
                <a:spcPts val="1000"/>
              </a:spcAft>
              <a:buNone/>
            </a:pPr>
            <a:r>
              <a:rPr lang="es-ES" altLang="en-US" sz="1400" dirty="0">
                <a:solidFill>
                  <a:schemeClr val="bg1"/>
                </a:solidFill>
                <a:latin typeface="+mj-lt"/>
                <a:ea typeface="Open Sans Condensed" panose="020B0806030504020204" pitchFamily="34" charset="0"/>
                <a:cs typeface="Open Sans Condensed" panose="020B0806030504020204" pitchFamily="34" charset="0"/>
              </a:rPr>
              <a:t>Los 5 puntos para la industria de servicios</a:t>
            </a:r>
            <a:r>
              <a:rPr lang="en-US" altLang="en-US" sz="1400" dirty="0" smtClean="0">
                <a:solidFill>
                  <a:schemeClr val="bg1"/>
                </a:solidFill>
                <a:latin typeface="+mj-lt"/>
                <a:ea typeface="Open Sans Condensed" panose="020B0806030504020204" pitchFamily="34" charset="0"/>
                <a:cs typeface="Open Sans Condensed" panose="020B0806030504020204" pitchFamily="34" charset="0"/>
              </a:rPr>
              <a:t>:</a:t>
            </a:r>
            <a:endParaRPr lang="en-US" altLang="en-US" sz="1400" b="0" dirty="0">
              <a:solidFill>
                <a:srgbClr val="333333"/>
              </a:solidFill>
              <a:latin typeface="+mj-lt"/>
              <a:ea typeface="Open Sans" panose="020B0606030504020204" pitchFamily="34" charset="0"/>
              <a:cs typeface="Open Sans" panose="020B0606030504020204" pitchFamily="34" charset="0"/>
            </a:endParaRPr>
          </a:p>
        </p:txBody>
      </p:sp>
      <p:sp>
        <p:nvSpPr>
          <p:cNvPr id="3" name="Rectangle 2"/>
          <p:cNvSpPr/>
          <p:nvPr/>
        </p:nvSpPr>
        <p:spPr>
          <a:xfrm>
            <a:off x="320675" y="1378803"/>
            <a:ext cx="7015957" cy="553998"/>
          </a:xfrm>
          <a:prstGeom prst="rect">
            <a:avLst/>
          </a:prstGeom>
        </p:spPr>
        <p:txBody>
          <a:bodyPr wrap="square">
            <a:spAutoFit/>
          </a:bodyPr>
          <a:lstStyle/>
          <a:p>
            <a:pPr marL="1802">
              <a:spcAft>
                <a:spcPts val="1300"/>
              </a:spcAft>
            </a:pPr>
            <a:r>
              <a:rPr lang="es-ES" altLang="en-US" sz="1500" b="0" dirty="0">
                <a:solidFill>
                  <a:srgbClr val="333333"/>
                </a:solidFill>
                <a:latin typeface="+mj-lt"/>
                <a:ea typeface="Open Sans" panose="020B0606030504020204" pitchFamily="34" charset="0"/>
                <a:cs typeface="Open Sans" panose="020B0606030504020204" pitchFamily="34" charset="0"/>
              </a:rPr>
              <a:t>Adapte las categorías que mejor se adecúen al entorno en el que está trabajando.</a:t>
            </a:r>
            <a:endParaRPr lang="en-US" altLang="en-US" sz="1500" b="0" dirty="0">
              <a:solidFill>
                <a:srgbClr val="333333"/>
              </a:solidFill>
              <a:latin typeface="+mj-lt"/>
              <a:ea typeface="Open Sans" panose="020B0606030504020204" pitchFamily="34" charset="0"/>
              <a:cs typeface="Open Sans" panose="020B0606030504020204" pitchFamily="34" charset="0"/>
            </a:endParaRPr>
          </a:p>
        </p:txBody>
      </p:sp>
      <p:sp>
        <p:nvSpPr>
          <p:cNvPr id="4" name="Rectangle 3"/>
          <p:cNvSpPr/>
          <p:nvPr/>
        </p:nvSpPr>
        <p:spPr>
          <a:xfrm>
            <a:off x="6698353" y="2362200"/>
            <a:ext cx="2003527" cy="523220"/>
          </a:xfrm>
          <a:prstGeom prst="rect">
            <a:avLst/>
          </a:prstGeom>
        </p:spPr>
        <p:txBody>
          <a:bodyPr wrap="square">
            <a:spAutoFit/>
          </a:bodyPr>
          <a:lstStyle/>
          <a:p>
            <a:pPr>
              <a:spcAft>
                <a:spcPts val="1000"/>
              </a:spcAft>
            </a:pPr>
            <a:r>
              <a:rPr lang="es-ES" altLang="en-US" sz="1400" dirty="0">
                <a:solidFill>
                  <a:schemeClr val="bg1"/>
                </a:solidFill>
                <a:latin typeface="+mj-lt"/>
                <a:ea typeface="Open Sans Condensed" panose="020B0806030504020204" pitchFamily="34" charset="0"/>
                <a:cs typeface="Open Sans Condensed" panose="020B0806030504020204" pitchFamily="34" charset="0"/>
              </a:rPr>
              <a:t>Las 6 P para entornos de oficina</a:t>
            </a:r>
            <a:r>
              <a:rPr lang="en-US" altLang="en-US" sz="1400" dirty="0" smtClean="0">
                <a:solidFill>
                  <a:schemeClr val="bg1"/>
                </a:solidFill>
                <a:latin typeface="+mj-lt"/>
                <a:ea typeface="Open Sans Condensed" panose="020B0806030504020204" pitchFamily="34" charset="0"/>
                <a:cs typeface="Open Sans Condensed" panose="020B0806030504020204" pitchFamily="34" charset="0"/>
              </a:rPr>
              <a:t>:</a:t>
            </a:r>
            <a:endParaRPr lang="en-US" altLang="en-US" sz="1400" b="0" dirty="0">
              <a:solidFill>
                <a:srgbClr val="333333"/>
              </a:solidFill>
              <a:latin typeface="+mj-lt"/>
              <a:ea typeface="Open Sans" panose="020B0606030504020204" pitchFamily="34" charset="0"/>
              <a:cs typeface="Open Sans" panose="020B0606030504020204" pitchFamily="34" charset="0"/>
            </a:endParaRPr>
          </a:p>
        </p:txBody>
      </p:sp>
      <p:sp>
        <p:nvSpPr>
          <p:cNvPr id="5" name="TextBox 4"/>
          <p:cNvSpPr txBox="1"/>
          <p:nvPr/>
        </p:nvSpPr>
        <p:spPr>
          <a:xfrm>
            <a:off x="315119" y="1894934"/>
            <a:ext cx="1808508" cy="292388"/>
          </a:xfrm>
          <a:prstGeom prst="rect">
            <a:avLst/>
          </a:prstGeom>
          <a:noFill/>
        </p:spPr>
        <p:txBody>
          <a:bodyPr wrap="none" rtlCol="0">
            <a:spAutoFit/>
          </a:bodyPr>
          <a:lstStyle/>
          <a:p>
            <a:r>
              <a:rPr lang="en-US" sz="1300" dirty="0" err="1">
                <a:solidFill>
                  <a:srgbClr val="DA5500"/>
                </a:solidFill>
                <a:latin typeface="+mj-lt"/>
                <a:ea typeface="Open Sans" panose="020B0606030504020204" pitchFamily="34" charset="0"/>
                <a:cs typeface="Open Sans" panose="020B0606030504020204" pitchFamily="34" charset="0"/>
              </a:rPr>
              <a:t>Ejemplos</a:t>
            </a:r>
            <a:r>
              <a:rPr lang="en-US" sz="1300" dirty="0">
                <a:solidFill>
                  <a:srgbClr val="DA5500"/>
                </a:solidFill>
                <a:latin typeface="+mj-lt"/>
                <a:ea typeface="Open Sans" panose="020B0606030504020204" pitchFamily="34" charset="0"/>
                <a:cs typeface="Open Sans" panose="020B0606030504020204" pitchFamily="34" charset="0"/>
              </a:rPr>
              <a:t> </a:t>
            </a:r>
            <a:r>
              <a:rPr lang="en-US" sz="1300" dirty="0" err="1">
                <a:solidFill>
                  <a:srgbClr val="DA5500"/>
                </a:solidFill>
                <a:latin typeface="+mj-lt"/>
                <a:ea typeface="Open Sans" panose="020B0606030504020204" pitchFamily="34" charset="0"/>
                <a:cs typeface="Open Sans" panose="020B0606030504020204" pitchFamily="34" charset="0"/>
              </a:rPr>
              <a:t>comunes</a:t>
            </a:r>
            <a:r>
              <a:rPr lang="en-US" sz="1300" dirty="0">
                <a:solidFill>
                  <a:srgbClr val="DA5500"/>
                </a:solidFill>
                <a:latin typeface="+mj-lt"/>
                <a:ea typeface="Open Sans" panose="020B0606030504020204" pitchFamily="34" charset="0"/>
                <a:cs typeface="Open Sans" panose="020B0606030504020204" pitchFamily="34" charset="0"/>
              </a:rPr>
              <a:t>:</a:t>
            </a:r>
          </a:p>
        </p:txBody>
      </p:sp>
      <p:cxnSp>
        <p:nvCxnSpPr>
          <p:cNvPr id="20" name="Straight Connector 19"/>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2" name="Rectangle 21"/>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4</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Análisis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23" name="Content Placeholder 2"/>
          <p:cNvSpPr txBox="1">
            <a:spLocks/>
          </p:cNvSpPr>
          <p:nvPr/>
        </p:nvSpPr>
        <p:spPr>
          <a:xfrm>
            <a:off x="1214064" y="3200400"/>
            <a:ext cx="1879600" cy="2026360"/>
          </a:xfrm>
          <a:prstGeom prst="rect">
            <a:avLst/>
          </a:prstGeom>
        </p:spPr>
        <p:txBody>
          <a:bodyPr lIns="81510" tIns="40755" rIns="81510" bIns="40755"/>
          <a:lstStyle>
            <a:lvl1pPr marL="304800" indent="-304800" algn="l" rtl="0" eaLnBrk="0" fontAlgn="base" hangingPunct="0">
              <a:spcBef>
                <a:spcPct val="20000"/>
              </a:spcBef>
              <a:spcAft>
                <a:spcPct val="0"/>
              </a:spcAft>
              <a:buChar char="•"/>
              <a:defRPr sz="2900">
                <a:solidFill>
                  <a:schemeClr val="tx1"/>
                </a:solidFill>
                <a:latin typeface="+mn-lt"/>
                <a:ea typeface="+mn-ea"/>
                <a:cs typeface="+mn-cs"/>
              </a:defRPr>
            </a:lvl1pPr>
            <a:lvl2pPr marL="661988" indent="-254000" algn="l" rtl="0" eaLnBrk="0" fontAlgn="base" hangingPunct="0">
              <a:spcBef>
                <a:spcPct val="20000"/>
              </a:spcBef>
              <a:spcAft>
                <a:spcPct val="0"/>
              </a:spcAft>
              <a:buChar char="–"/>
              <a:defRPr sz="2500">
                <a:solidFill>
                  <a:schemeClr val="tx1"/>
                </a:solidFill>
                <a:latin typeface="+mn-lt"/>
                <a:cs typeface="+mn-cs"/>
              </a:defRPr>
            </a:lvl2pPr>
            <a:lvl3pPr marL="1017588" indent="-203200" algn="l" rtl="0" eaLnBrk="0" fontAlgn="base" hangingPunct="0">
              <a:spcBef>
                <a:spcPct val="20000"/>
              </a:spcBef>
              <a:spcAft>
                <a:spcPct val="0"/>
              </a:spcAft>
              <a:buChar char="•"/>
              <a:defRPr sz="2100">
                <a:solidFill>
                  <a:schemeClr val="tx1"/>
                </a:solidFill>
                <a:latin typeface="+mn-lt"/>
                <a:cs typeface="+mn-cs"/>
              </a:defRPr>
            </a:lvl3pPr>
            <a:lvl4pPr marL="1425575" indent="-203200" algn="l" rtl="0" eaLnBrk="0" fontAlgn="base" hangingPunct="0">
              <a:spcBef>
                <a:spcPct val="20000"/>
              </a:spcBef>
              <a:spcAft>
                <a:spcPct val="0"/>
              </a:spcAft>
              <a:buChar char="–"/>
              <a:defRPr>
                <a:solidFill>
                  <a:schemeClr val="tx1"/>
                </a:solidFill>
                <a:latin typeface="+mn-lt"/>
                <a:cs typeface="+mn-cs"/>
              </a:defRPr>
            </a:lvl4pPr>
            <a:lvl5pPr marL="1833563" indent="-203200" algn="l" rtl="0" eaLnBrk="0" fontAlgn="base" hangingPunct="0">
              <a:spcBef>
                <a:spcPct val="20000"/>
              </a:spcBef>
              <a:spcAft>
                <a:spcPct val="0"/>
              </a:spcAft>
              <a:buChar char="»"/>
              <a:defRPr>
                <a:solidFill>
                  <a:schemeClr val="tx1"/>
                </a:solidFill>
                <a:latin typeface="+mn-lt"/>
                <a:cs typeface="+mn-cs"/>
              </a:defRPr>
            </a:lvl5pPr>
            <a:lvl6pPr marL="2241514" indent="-203774" algn="l" rtl="0" fontAlgn="base">
              <a:spcBef>
                <a:spcPct val="20000"/>
              </a:spcBef>
              <a:spcAft>
                <a:spcPct val="0"/>
              </a:spcAft>
              <a:buChar char="»"/>
              <a:defRPr sz="1800">
                <a:solidFill>
                  <a:schemeClr val="tx1"/>
                </a:solidFill>
                <a:latin typeface="+mn-lt"/>
                <a:cs typeface="+mn-cs"/>
              </a:defRPr>
            </a:lvl6pPr>
            <a:lvl7pPr marL="2649063" indent="-203774" algn="l" rtl="0" fontAlgn="base">
              <a:spcBef>
                <a:spcPct val="20000"/>
              </a:spcBef>
              <a:spcAft>
                <a:spcPct val="0"/>
              </a:spcAft>
              <a:buChar char="»"/>
              <a:defRPr sz="1800">
                <a:solidFill>
                  <a:schemeClr val="tx1"/>
                </a:solidFill>
                <a:latin typeface="+mn-lt"/>
                <a:cs typeface="+mn-cs"/>
              </a:defRPr>
            </a:lvl7pPr>
            <a:lvl8pPr marL="3056611" indent="-203774" algn="l" rtl="0" fontAlgn="base">
              <a:spcBef>
                <a:spcPct val="20000"/>
              </a:spcBef>
              <a:spcAft>
                <a:spcPct val="0"/>
              </a:spcAft>
              <a:buChar char="»"/>
              <a:defRPr sz="1800">
                <a:solidFill>
                  <a:schemeClr val="tx1"/>
                </a:solidFill>
                <a:latin typeface="+mn-lt"/>
                <a:cs typeface="+mn-cs"/>
              </a:defRPr>
            </a:lvl8pPr>
            <a:lvl9pPr marL="3464159" indent="-203774" algn="l" rtl="0" fontAlgn="base">
              <a:spcBef>
                <a:spcPct val="20000"/>
              </a:spcBef>
              <a:spcAft>
                <a:spcPct val="0"/>
              </a:spcAft>
              <a:buChar char="»"/>
              <a:defRPr sz="1800">
                <a:solidFill>
                  <a:schemeClr val="tx1"/>
                </a:solidFill>
                <a:latin typeface="+mn-lt"/>
                <a:cs typeface="+mn-cs"/>
              </a:defRPr>
            </a:lvl9pPr>
          </a:lstStyle>
          <a:p>
            <a:pPr marL="342900" lvl="1" indent="-342900">
              <a:spcBef>
                <a:spcPct val="0"/>
              </a:spcBef>
              <a:spcAft>
                <a:spcPts val="1300"/>
              </a:spcAft>
              <a:buFont typeface="Tahoma" panose="020B0604030504040204" pitchFamily="34" charset="0"/>
              <a:buChar char="•"/>
            </a:pPr>
            <a:r>
              <a:rPr lang="en-US" altLang="en-US" sz="1300" b="0" kern="0" dirty="0" err="1" smtClean="0">
                <a:solidFill>
                  <a:srgbClr val="333333"/>
                </a:solidFill>
                <a:latin typeface="+mj-lt"/>
                <a:ea typeface="Open Sans" panose="020B0606030504020204" pitchFamily="34" charset="0"/>
                <a:cs typeface="Open Sans" panose="020B0606030504020204" pitchFamily="34" charset="0"/>
              </a:rPr>
              <a:t>Maquinaria</a:t>
            </a:r>
            <a:endParaRPr lang="en-US" altLang="en-US" sz="1300" b="0" kern="0" dirty="0">
              <a:solidFill>
                <a:srgbClr val="333333"/>
              </a:solidFill>
              <a:latin typeface="+mj-lt"/>
              <a:ea typeface="Open Sans" panose="020B0606030504020204" pitchFamily="34" charset="0"/>
              <a:cs typeface="Open Sans" panose="020B0606030504020204" pitchFamily="34" charset="0"/>
            </a:endParaRPr>
          </a:p>
          <a:p>
            <a:pPr marL="342900" lvl="1" indent="-342900">
              <a:spcBef>
                <a:spcPct val="0"/>
              </a:spcBef>
              <a:spcAft>
                <a:spcPts val="1300"/>
              </a:spcAft>
              <a:buFont typeface="Tahoma" panose="020B0604030504040204" pitchFamily="34" charset="0"/>
              <a:buChar char="•"/>
            </a:pPr>
            <a:r>
              <a:rPr lang="en-US" altLang="en-US" sz="1300" b="0" kern="0" dirty="0" err="1" smtClean="0">
                <a:solidFill>
                  <a:srgbClr val="333333"/>
                </a:solidFill>
                <a:latin typeface="+mj-lt"/>
                <a:ea typeface="Open Sans" panose="020B0606030504020204" pitchFamily="34" charset="0"/>
                <a:cs typeface="Open Sans" panose="020B0606030504020204" pitchFamily="34" charset="0"/>
              </a:rPr>
              <a:t>Método</a:t>
            </a:r>
            <a:endParaRPr lang="en-US" altLang="en-US" sz="1300" b="0" kern="0" dirty="0">
              <a:solidFill>
                <a:srgbClr val="333333"/>
              </a:solidFill>
              <a:latin typeface="+mj-lt"/>
              <a:ea typeface="Open Sans" panose="020B0606030504020204" pitchFamily="34" charset="0"/>
              <a:cs typeface="Open Sans" panose="020B0606030504020204" pitchFamily="34" charset="0"/>
            </a:endParaRPr>
          </a:p>
          <a:p>
            <a:pPr marL="342900" lvl="1"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Material</a:t>
            </a:r>
            <a:endParaRPr lang="en-US" altLang="en-US" sz="1300" b="0" kern="0" dirty="0">
              <a:solidFill>
                <a:srgbClr val="333333"/>
              </a:solidFill>
              <a:latin typeface="+mj-lt"/>
              <a:ea typeface="Open Sans" panose="020B0606030504020204" pitchFamily="34" charset="0"/>
              <a:cs typeface="Open Sans" panose="020B0606030504020204" pitchFamily="34" charset="0"/>
            </a:endParaRPr>
          </a:p>
          <a:p>
            <a:pPr marL="342900" lvl="1" indent="-342900">
              <a:spcBef>
                <a:spcPct val="0"/>
              </a:spcBef>
              <a:spcAft>
                <a:spcPts val="1300"/>
              </a:spcAft>
              <a:buFont typeface="Tahoma" panose="020B0604030504040204" pitchFamily="34" charset="0"/>
              <a:buChar char="•"/>
            </a:pPr>
            <a:r>
              <a:rPr lang="en-US" altLang="en-US" sz="1300" b="0" kern="0" dirty="0" smtClean="0">
                <a:solidFill>
                  <a:srgbClr val="333333"/>
                </a:solidFill>
                <a:latin typeface="+mj-lt"/>
                <a:ea typeface="Open Sans" panose="020B0606030504020204" pitchFamily="34" charset="0"/>
                <a:cs typeface="Open Sans" panose="020B0606030504020204" pitchFamily="34" charset="0"/>
              </a:rPr>
              <a:t>Mano </a:t>
            </a:r>
            <a:r>
              <a:rPr lang="en-US" altLang="en-US" sz="1300" b="0" kern="0" dirty="0">
                <a:solidFill>
                  <a:srgbClr val="333333"/>
                </a:solidFill>
                <a:latin typeface="+mj-lt"/>
                <a:ea typeface="Open Sans" panose="020B0606030504020204" pitchFamily="34" charset="0"/>
                <a:cs typeface="Open Sans" panose="020B0606030504020204" pitchFamily="34" charset="0"/>
              </a:rPr>
              <a:t>de </a:t>
            </a:r>
            <a:r>
              <a:rPr lang="en-US" altLang="en-US" sz="1300" b="0" kern="0" dirty="0" err="1">
                <a:solidFill>
                  <a:srgbClr val="333333"/>
                </a:solidFill>
                <a:latin typeface="+mj-lt"/>
                <a:ea typeface="Open Sans" panose="020B0606030504020204" pitchFamily="34" charset="0"/>
                <a:cs typeface="Open Sans" panose="020B0606030504020204" pitchFamily="34" charset="0"/>
              </a:rPr>
              <a:t>obra</a:t>
            </a:r>
            <a:endParaRPr lang="en-US" altLang="en-US" sz="1300" b="0" kern="0" dirty="0">
              <a:solidFill>
                <a:srgbClr val="333333"/>
              </a:solidFill>
              <a:latin typeface="+mj-lt"/>
              <a:ea typeface="Open Sans" panose="020B0606030504020204" pitchFamily="34" charset="0"/>
              <a:cs typeface="Open Sans" panose="020B0606030504020204" pitchFamily="34" charset="0"/>
            </a:endParaRPr>
          </a:p>
          <a:p>
            <a:pPr marL="342900" lvl="1" indent="-342900">
              <a:spcBef>
                <a:spcPct val="0"/>
              </a:spcBef>
              <a:spcAft>
                <a:spcPts val="1300"/>
              </a:spcAft>
              <a:buFont typeface="Tahoma" panose="020B0604030504040204" pitchFamily="34" charset="0"/>
              <a:buChar char="•"/>
            </a:pPr>
            <a:r>
              <a:rPr lang="en-US" altLang="en-US" sz="1300" b="0" kern="0" dirty="0" err="1" smtClean="0">
                <a:solidFill>
                  <a:srgbClr val="333333"/>
                </a:solidFill>
                <a:latin typeface="+mj-lt"/>
                <a:ea typeface="Open Sans" panose="020B0606030504020204" pitchFamily="34" charset="0"/>
                <a:cs typeface="Open Sans" panose="020B0606030504020204" pitchFamily="34" charset="0"/>
              </a:rPr>
              <a:t>Mediciones</a:t>
            </a:r>
            <a:endParaRPr lang="en-US" altLang="en-US" sz="1300" b="0" kern="0" dirty="0">
              <a:solidFill>
                <a:srgbClr val="333333"/>
              </a:solidFill>
              <a:latin typeface="+mj-lt"/>
              <a:ea typeface="Open Sans" panose="020B0606030504020204" pitchFamily="34" charset="0"/>
              <a:cs typeface="Open Sans" panose="020B0606030504020204" pitchFamily="34" charset="0"/>
            </a:endParaRPr>
          </a:p>
        </p:txBody>
      </p:sp>
      <p:sp>
        <p:nvSpPr>
          <p:cNvPr id="24" name="Content Placeholder 2"/>
          <p:cNvSpPr txBox="1">
            <a:spLocks/>
          </p:cNvSpPr>
          <p:nvPr/>
        </p:nvSpPr>
        <p:spPr bwMode="auto">
          <a:xfrm>
            <a:off x="3944937" y="3339353"/>
            <a:ext cx="1895475" cy="191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390822" indent="-390822" algn="l" rtl="0" eaLnBrk="1" fontAlgn="base" hangingPunct="1">
              <a:spcBef>
                <a:spcPct val="20000"/>
              </a:spcBef>
              <a:spcAft>
                <a:spcPct val="0"/>
              </a:spcAft>
              <a:buChar char="•"/>
              <a:defRPr sz="2042">
                <a:solidFill>
                  <a:srgbClr val="3D3D3D"/>
                </a:solidFill>
                <a:latin typeface="+mn-lt"/>
                <a:ea typeface="+mn-ea"/>
                <a:cs typeface="+mn-cs"/>
              </a:defRPr>
            </a:lvl1pPr>
            <a:lvl2pPr marL="779842" indent="-389020" algn="l" rtl="0" eaLnBrk="1" fontAlgn="base" hangingPunct="1">
              <a:spcBef>
                <a:spcPct val="20000"/>
              </a:spcBef>
              <a:spcAft>
                <a:spcPct val="0"/>
              </a:spcAft>
              <a:buChar char="–"/>
              <a:defRPr sz="2042">
                <a:solidFill>
                  <a:srgbClr val="3D3D3D"/>
                </a:solidFill>
                <a:latin typeface="+mn-lt"/>
                <a:cs typeface="+mn-cs"/>
              </a:defRPr>
            </a:lvl2pPr>
            <a:lvl3pPr marL="1155908" indent="-231182" algn="l" rtl="0" eaLnBrk="1" fontAlgn="base" hangingPunct="1">
              <a:spcBef>
                <a:spcPct val="20000"/>
              </a:spcBef>
              <a:spcAft>
                <a:spcPct val="0"/>
              </a:spcAft>
              <a:buChar char="•"/>
              <a:defRPr sz="2042">
                <a:solidFill>
                  <a:srgbClr val="3D3D3D"/>
                </a:solidFill>
                <a:latin typeface="+mn-lt"/>
                <a:cs typeface="+mn-cs"/>
              </a:defRPr>
            </a:lvl3pPr>
            <a:lvl4pPr marL="1618271" indent="-231182" algn="l" rtl="0" eaLnBrk="1" fontAlgn="base" hangingPunct="1">
              <a:spcBef>
                <a:spcPct val="20000"/>
              </a:spcBef>
              <a:spcAft>
                <a:spcPct val="0"/>
              </a:spcAft>
              <a:buChar char="–"/>
              <a:defRPr sz="2042">
                <a:solidFill>
                  <a:srgbClr val="3D3D3D"/>
                </a:solidFill>
                <a:latin typeface="+mn-lt"/>
                <a:cs typeface="+mn-cs"/>
              </a:defRPr>
            </a:lvl4pPr>
            <a:lvl5pPr marL="2080634" indent="-231182" algn="l" rtl="0" eaLnBrk="1" fontAlgn="base" hangingPunct="1">
              <a:spcBef>
                <a:spcPct val="20000"/>
              </a:spcBef>
              <a:spcAft>
                <a:spcPct val="0"/>
              </a:spcAft>
              <a:buChar char="»"/>
              <a:defRPr sz="2042">
                <a:solidFill>
                  <a:srgbClr val="3D3D3D"/>
                </a:solidFill>
                <a:latin typeface="+mn-lt"/>
                <a:cs typeface="+mn-cs"/>
              </a:defRPr>
            </a:lvl5pPr>
            <a:lvl6pPr marL="2542998" indent="-231182" algn="l" rtl="0" eaLnBrk="1" fontAlgn="base" hangingPunct="1">
              <a:spcBef>
                <a:spcPct val="20000"/>
              </a:spcBef>
              <a:spcAft>
                <a:spcPct val="0"/>
              </a:spcAft>
              <a:buChar char="»"/>
              <a:defRPr sz="2042">
                <a:solidFill>
                  <a:schemeClr val="tx1"/>
                </a:solidFill>
                <a:latin typeface="+mn-lt"/>
                <a:cs typeface="+mn-cs"/>
              </a:defRPr>
            </a:lvl6pPr>
            <a:lvl7pPr marL="3005362" indent="-231182" algn="l" rtl="0" eaLnBrk="1" fontAlgn="base" hangingPunct="1">
              <a:spcBef>
                <a:spcPct val="20000"/>
              </a:spcBef>
              <a:spcAft>
                <a:spcPct val="0"/>
              </a:spcAft>
              <a:buChar char="»"/>
              <a:defRPr sz="2042">
                <a:solidFill>
                  <a:schemeClr val="tx1"/>
                </a:solidFill>
                <a:latin typeface="+mn-lt"/>
                <a:cs typeface="+mn-cs"/>
              </a:defRPr>
            </a:lvl7pPr>
            <a:lvl8pPr marL="3467725" indent="-231182" algn="l" rtl="0" eaLnBrk="1" fontAlgn="base" hangingPunct="1">
              <a:spcBef>
                <a:spcPct val="20000"/>
              </a:spcBef>
              <a:spcAft>
                <a:spcPct val="0"/>
              </a:spcAft>
              <a:buChar char="»"/>
              <a:defRPr sz="2042">
                <a:solidFill>
                  <a:schemeClr val="tx1"/>
                </a:solidFill>
                <a:latin typeface="+mn-lt"/>
                <a:cs typeface="+mn-cs"/>
              </a:defRPr>
            </a:lvl8pPr>
            <a:lvl9pPr marL="3930088" indent="-231182" algn="l" rtl="0" eaLnBrk="1" fontAlgn="base" hangingPunct="1">
              <a:spcBef>
                <a:spcPct val="20000"/>
              </a:spcBef>
              <a:spcAft>
                <a:spcPct val="0"/>
              </a:spcAft>
              <a:buChar char="»"/>
              <a:defRPr sz="2042">
                <a:solidFill>
                  <a:schemeClr val="tx1"/>
                </a:solidFill>
                <a:latin typeface="+mn-lt"/>
                <a:cs typeface="+mn-cs"/>
              </a:defRPr>
            </a:lvl9pPr>
          </a:lstStyle>
          <a:p>
            <a:pPr marL="342900" lvl="1" indent="-342900">
              <a:spcBef>
                <a:spcPct val="0"/>
              </a:spcBef>
              <a:spcAft>
                <a:spcPts val="1300"/>
              </a:spcAft>
              <a:buFont typeface="Tahoma" panose="020B0604030504040204" pitchFamily="34" charset="0"/>
              <a:buChar char="•"/>
            </a:pPr>
            <a:r>
              <a:rPr lang="en-US" altLang="en-US" sz="1300" b="0" dirty="0" err="1" smtClean="0">
                <a:solidFill>
                  <a:srgbClr val="333333"/>
                </a:solidFill>
                <a:latin typeface="+mj-lt"/>
                <a:ea typeface="Open Sans" panose="020B0606030504020204" pitchFamily="34" charset="0"/>
                <a:cs typeface="Open Sans" panose="020B0606030504020204" pitchFamily="34" charset="0"/>
              </a:rPr>
              <a:t>Entorno</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Bef>
                <a:spcPct val="0"/>
              </a:spcBef>
              <a:spcAft>
                <a:spcPts val="1300"/>
              </a:spcAft>
              <a:buFont typeface="Tahoma" panose="020B0604030504040204" pitchFamily="34" charset="0"/>
              <a:buChar char="•"/>
            </a:pPr>
            <a:r>
              <a:rPr lang="en-US" altLang="en-US" sz="1300" b="0" dirty="0" err="1" smtClean="0">
                <a:solidFill>
                  <a:srgbClr val="333333"/>
                </a:solidFill>
                <a:latin typeface="+mj-lt"/>
                <a:ea typeface="Open Sans" panose="020B0606030504020204" pitchFamily="34" charset="0"/>
                <a:cs typeface="Open Sans" panose="020B0606030504020204" pitchFamily="34" charset="0"/>
              </a:rPr>
              <a:t>Proveedores</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Bef>
                <a:spcPct val="0"/>
              </a:spcBef>
              <a:spcAft>
                <a:spcPts val="1300"/>
              </a:spcAft>
              <a:buFont typeface="Tahoma" panose="020B0604030504040204" pitchFamily="34" charset="0"/>
              <a:buChar char="•"/>
            </a:pPr>
            <a:r>
              <a:rPr lang="en-US" altLang="en-US" sz="1300" b="0" dirty="0" err="1" smtClean="0">
                <a:solidFill>
                  <a:srgbClr val="333333"/>
                </a:solidFill>
                <a:latin typeface="+mj-lt"/>
                <a:ea typeface="Open Sans" panose="020B0606030504020204" pitchFamily="34" charset="0"/>
                <a:cs typeface="Open Sans" panose="020B0606030504020204" pitchFamily="34" charset="0"/>
              </a:rPr>
              <a:t>Sistemas</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Bef>
                <a:spcPct val="0"/>
              </a:spcBef>
              <a:spcAft>
                <a:spcPts val="1300"/>
              </a:spcAft>
              <a:buFont typeface="Tahoma" panose="020B0604030504040204" pitchFamily="34" charset="0"/>
              <a:buChar char="•"/>
            </a:pPr>
            <a:r>
              <a:rPr lang="en-US" altLang="en-US" sz="1300" b="0" dirty="0" err="1" smtClean="0">
                <a:solidFill>
                  <a:srgbClr val="333333"/>
                </a:solidFill>
                <a:latin typeface="+mj-lt"/>
                <a:ea typeface="Open Sans" panose="020B0606030504020204" pitchFamily="34" charset="0"/>
                <a:cs typeface="Open Sans" panose="020B0606030504020204" pitchFamily="34" charset="0"/>
              </a:rPr>
              <a:t>Habilidades</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Bef>
                <a:spcPct val="0"/>
              </a:spcBef>
              <a:spcAft>
                <a:spcPts val="1300"/>
              </a:spcAft>
              <a:buFont typeface="Tahoma" panose="020B0604030504040204" pitchFamily="34" charset="0"/>
              <a:buChar char="•"/>
            </a:pPr>
            <a:r>
              <a:rPr lang="en-US" altLang="en-US" sz="1300" b="0" dirty="0" err="1" smtClean="0">
                <a:solidFill>
                  <a:srgbClr val="333333"/>
                </a:solidFill>
                <a:latin typeface="+mj-lt"/>
                <a:ea typeface="Open Sans" panose="020B0606030504020204" pitchFamily="34" charset="0"/>
                <a:cs typeface="Open Sans" panose="020B0606030504020204" pitchFamily="34" charset="0"/>
              </a:rPr>
              <a:t>Seguridad</a:t>
            </a:r>
            <a:endParaRPr lang="en-US" altLang="en-US" sz="1300" b="0" dirty="0">
              <a:solidFill>
                <a:srgbClr val="333333"/>
              </a:solidFill>
              <a:latin typeface="+mj-lt"/>
              <a:ea typeface="Open Sans" panose="020B0606030504020204" pitchFamily="34" charset="0"/>
              <a:cs typeface="Open Sans" panose="020B0606030504020204" pitchFamily="34" charset="0"/>
            </a:endParaRPr>
          </a:p>
        </p:txBody>
      </p:sp>
      <p:sp>
        <p:nvSpPr>
          <p:cNvPr id="25" name="Rectangle 24"/>
          <p:cNvSpPr/>
          <p:nvPr/>
        </p:nvSpPr>
        <p:spPr>
          <a:xfrm>
            <a:off x="6698354" y="3200400"/>
            <a:ext cx="1865630" cy="2126223"/>
          </a:xfrm>
          <a:prstGeom prst="rect">
            <a:avLst/>
          </a:prstGeom>
        </p:spPr>
        <p:txBody>
          <a:bodyPr wrap="square">
            <a:spAutoFit/>
          </a:bodyPr>
          <a:lstStyle/>
          <a:p>
            <a:pPr marL="342900" lvl="1" indent="-342900">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Personas</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Aft>
                <a:spcPts val="1300"/>
              </a:spcAft>
              <a:buFont typeface="Tahoma" panose="020B0604030504040204" pitchFamily="34" charset="0"/>
              <a:buChar char="•"/>
            </a:pPr>
            <a:r>
              <a:rPr lang="en-US" altLang="en-US" sz="1300" b="0" dirty="0" err="1" smtClean="0">
                <a:solidFill>
                  <a:srgbClr val="333333"/>
                </a:solidFill>
                <a:latin typeface="+mj-lt"/>
                <a:ea typeface="Open Sans" panose="020B0606030504020204" pitchFamily="34" charset="0"/>
                <a:cs typeface="Open Sans" panose="020B0606030504020204" pitchFamily="34" charset="0"/>
              </a:rPr>
              <a:t>Proceso</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Aft>
                <a:spcPts val="1300"/>
              </a:spcAft>
              <a:buFont typeface="Tahoma" panose="020B0604030504040204" pitchFamily="34" charset="0"/>
              <a:buChar char="•"/>
            </a:pPr>
            <a:r>
              <a:rPr lang="en-US" altLang="en-US" sz="1300" b="0" dirty="0" err="1" smtClean="0">
                <a:solidFill>
                  <a:srgbClr val="333333"/>
                </a:solidFill>
                <a:latin typeface="+mj-lt"/>
                <a:ea typeface="Open Sans" panose="020B0606030504020204" pitchFamily="34" charset="0"/>
                <a:cs typeface="Open Sans" panose="020B0606030504020204" pitchFamily="34" charset="0"/>
              </a:rPr>
              <a:t>Política</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Aft>
                <a:spcPts val="1300"/>
              </a:spcAft>
              <a:buFont typeface="Tahoma" panose="020B0604030504040204" pitchFamily="34" charset="0"/>
              <a:buChar char="•"/>
            </a:pPr>
            <a:r>
              <a:rPr lang="en-US" altLang="en-US" sz="1300" b="0" dirty="0" smtClean="0">
                <a:solidFill>
                  <a:srgbClr val="333333"/>
                </a:solidFill>
                <a:latin typeface="+mj-lt"/>
                <a:ea typeface="Open Sans" panose="020B0606030504020204" pitchFamily="34" charset="0"/>
                <a:cs typeface="Open Sans" panose="020B0606030504020204" pitchFamily="34" charset="0"/>
              </a:rPr>
              <a:t>Planta</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Aft>
                <a:spcPts val="1300"/>
              </a:spcAft>
              <a:buFont typeface="Tahoma" panose="020B0604030504040204" pitchFamily="34" charset="0"/>
              <a:buChar char="•"/>
            </a:pPr>
            <a:r>
              <a:rPr lang="en-US" altLang="en-US" sz="1300" b="0" dirty="0" err="1" smtClean="0">
                <a:solidFill>
                  <a:srgbClr val="333333"/>
                </a:solidFill>
                <a:latin typeface="+mj-lt"/>
                <a:ea typeface="Open Sans" panose="020B0606030504020204" pitchFamily="34" charset="0"/>
                <a:cs typeface="Open Sans" panose="020B0606030504020204" pitchFamily="34" charset="0"/>
              </a:rPr>
              <a:t>Programa</a:t>
            </a:r>
            <a:endParaRPr lang="en-US" altLang="en-US" sz="1300" b="0" dirty="0">
              <a:solidFill>
                <a:srgbClr val="333333"/>
              </a:solidFill>
              <a:latin typeface="+mj-lt"/>
              <a:ea typeface="Open Sans" panose="020B0606030504020204" pitchFamily="34" charset="0"/>
              <a:cs typeface="Open Sans" panose="020B0606030504020204" pitchFamily="34" charset="0"/>
            </a:endParaRPr>
          </a:p>
          <a:p>
            <a:pPr marL="342900" lvl="1" indent="-342900">
              <a:spcAft>
                <a:spcPts val="1300"/>
              </a:spcAft>
              <a:buFont typeface="Tahoma" panose="020B0604030504040204" pitchFamily="34" charset="0"/>
              <a:buChar char="•"/>
            </a:pPr>
            <a:r>
              <a:rPr lang="en-US" altLang="en-US" sz="1300" b="0" dirty="0" err="1" smtClean="0">
                <a:solidFill>
                  <a:srgbClr val="333333"/>
                </a:solidFill>
                <a:latin typeface="+mj-lt"/>
                <a:ea typeface="Open Sans" panose="020B0606030504020204" pitchFamily="34" charset="0"/>
                <a:cs typeface="Open Sans" panose="020B0606030504020204" pitchFamily="34" charset="0"/>
              </a:rPr>
              <a:t>Producto</a:t>
            </a:r>
            <a:endParaRPr lang="en-US" altLang="en-US" sz="1300" b="0" dirty="0">
              <a:solidFill>
                <a:srgbClr val="333333"/>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6669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529431" y="2514600"/>
            <a:ext cx="8935244" cy="609600"/>
          </a:xfrm>
        </p:spPr>
        <p:txBody>
          <a:bodyPr/>
          <a:lstStyle/>
          <a:p>
            <a:pPr marL="0" indent="0" algn="ctr">
              <a:spcBef>
                <a:spcPct val="0"/>
              </a:spcBef>
              <a:spcAft>
                <a:spcPts val="1300"/>
              </a:spcAft>
              <a:buNone/>
            </a:pPr>
            <a:r>
              <a:rPr lang="es-ES" altLang="en-US" sz="1500" dirty="0">
                <a:solidFill>
                  <a:srgbClr val="333333"/>
                </a:solidFill>
                <a:latin typeface="+mj-lt"/>
                <a:ea typeface="Open Sans" panose="020B0606030504020204" pitchFamily="34" charset="0"/>
                <a:cs typeface="Open Sans" panose="020B0606030504020204" pitchFamily="34" charset="0"/>
              </a:rPr>
              <a:t>Generalmente, la manera más sencilla de obtener la causa fundamental de un problema es simplemente preguntando </a:t>
            </a:r>
            <a:r>
              <a:rPr lang="en-US" altLang="en-US" sz="1500" dirty="0" smtClean="0">
                <a:solidFill>
                  <a:srgbClr val="333333"/>
                </a:solidFill>
                <a:latin typeface="+mj-lt"/>
                <a:ea typeface="Open Sans" panose="020B0606030504020204" pitchFamily="34" charset="0"/>
                <a:cs typeface="Open Sans" panose="020B0606030504020204" pitchFamily="34" charset="0"/>
              </a:rPr>
              <a:t/>
            </a:r>
            <a:br>
              <a:rPr lang="en-US" altLang="en-US" sz="1500" dirty="0" smtClean="0">
                <a:solidFill>
                  <a:srgbClr val="333333"/>
                </a:solidFill>
                <a:latin typeface="+mj-lt"/>
                <a:ea typeface="Open Sans" panose="020B0606030504020204" pitchFamily="34" charset="0"/>
                <a:cs typeface="Open Sans" panose="020B0606030504020204" pitchFamily="34" charset="0"/>
              </a:rPr>
            </a:br>
            <a:r>
              <a:rPr lang="en-US" altLang="en-US" sz="3200" b="1" dirty="0">
                <a:solidFill>
                  <a:srgbClr val="333333"/>
                </a:solidFill>
                <a:latin typeface="+mj-lt"/>
                <a:ea typeface="Open Sans" panose="020B0606030504020204" pitchFamily="34" charset="0"/>
                <a:cs typeface="Open Sans" panose="020B0606030504020204" pitchFamily="34" charset="0"/>
              </a:rPr>
              <a:t>“¿</a:t>
            </a:r>
            <a:r>
              <a:rPr lang="en-US" altLang="en-US" sz="3200" b="1" dirty="0" err="1">
                <a:solidFill>
                  <a:srgbClr val="333333"/>
                </a:solidFill>
                <a:latin typeface="+mj-lt"/>
                <a:ea typeface="Open Sans" panose="020B0606030504020204" pitchFamily="34" charset="0"/>
                <a:cs typeface="Open Sans" panose="020B0606030504020204" pitchFamily="34" charset="0"/>
              </a:rPr>
              <a:t>por</a:t>
            </a:r>
            <a:r>
              <a:rPr lang="en-US" altLang="en-US" sz="3200" b="1" dirty="0">
                <a:solidFill>
                  <a:srgbClr val="333333"/>
                </a:solidFill>
                <a:latin typeface="+mj-lt"/>
                <a:ea typeface="Open Sans" panose="020B0606030504020204" pitchFamily="34" charset="0"/>
                <a:cs typeface="Open Sans" panose="020B0606030504020204" pitchFamily="34" charset="0"/>
              </a:rPr>
              <a:t> </a:t>
            </a:r>
            <a:r>
              <a:rPr lang="en-US" altLang="en-US" sz="3200" b="1" dirty="0" err="1">
                <a:solidFill>
                  <a:srgbClr val="333333"/>
                </a:solidFill>
                <a:latin typeface="+mj-lt"/>
                <a:ea typeface="Open Sans" panose="020B0606030504020204" pitchFamily="34" charset="0"/>
                <a:cs typeface="Open Sans" panose="020B0606030504020204" pitchFamily="34" charset="0"/>
              </a:rPr>
              <a:t>qué</a:t>
            </a:r>
            <a:r>
              <a:rPr lang="en-US" altLang="en-US" sz="3200" b="1" dirty="0">
                <a:solidFill>
                  <a:srgbClr val="333333"/>
                </a:solidFill>
                <a:latin typeface="+mj-lt"/>
                <a:ea typeface="Open Sans" panose="020B0606030504020204" pitchFamily="34" charset="0"/>
                <a:cs typeface="Open Sans" panose="020B0606030504020204" pitchFamily="34" charset="0"/>
              </a:rPr>
              <a:t> </a:t>
            </a:r>
            <a:r>
              <a:rPr lang="en-US" altLang="en-US" sz="3200" b="1" dirty="0" err="1">
                <a:solidFill>
                  <a:srgbClr val="333333"/>
                </a:solidFill>
                <a:latin typeface="+mj-lt"/>
                <a:ea typeface="Open Sans" panose="020B0606030504020204" pitchFamily="34" charset="0"/>
                <a:cs typeface="Open Sans" panose="020B0606030504020204" pitchFamily="34" charset="0"/>
              </a:rPr>
              <a:t>sucedió</a:t>
            </a:r>
            <a:r>
              <a:rPr lang="en-US" altLang="en-US" sz="3200" b="1" dirty="0">
                <a:solidFill>
                  <a:srgbClr val="333333"/>
                </a:solidFill>
                <a:latin typeface="+mj-lt"/>
                <a:ea typeface="Open Sans" panose="020B0606030504020204" pitchFamily="34" charset="0"/>
                <a:cs typeface="Open Sans" panose="020B0606030504020204" pitchFamily="34" charset="0"/>
              </a:rPr>
              <a:t> esto?”</a:t>
            </a:r>
            <a:endParaRPr lang="en-US" altLang="en-US" sz="3200" b="1" dirty="0" smtClean="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20675" y="457200"/>
            <a:ext cx="7002463" cy="61912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Método</a:t>
            </a:r>
            <a:r>
              <a:rPr lang="en-US" altLang="en-US" sz="2800" dirty="0">
                <a:ea typeface="Open Sans Condensed" panose="020B0806030504020204" pitchFamily="34" charset="0"/>
                <a:cs typeface="Open Sans Condensed" panose="020B0806030504020204" pitchFamily="34" charset="0"/>
              </a:rPr>
              <a:t> de </a:t>
            </a:r>
            <a:r>
              <a:rPr lang="en-US" altLang="en-US" sz="2800" dirty="0" err="1">
                <a:ea typeface="Open Sans Condensed" panose="020B0806030504020204" pitchFamily="34" charset="0"/>
                <a:cs typeface="Open Sans Condensed" panose="020B0806030504020204" pitchFamily="34" charset="0"/>
              </a:rPr>
              <a:t>por</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qué</a:t>
            </a:r>
            <a:endParaRPr lang="en-US" altLang="en-US" sz="2800" dirty="0">
              <a:ea typeface="Open Sans Condensed" panose="020B0806030504020204" pitchFamily="34" charset="0"/>
              <a:cs typeface="Open Sans Condensed" panose="020B0806030504020204" pitchFamily="34" charset="0"/>
            </a:endParaRPr>
          </a:p>
        </p:txBody>
      </p:sp>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4</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Análisis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021764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042"/>
          <a:stretch/>
        </p:blipFill>
        <p:spPr>
          <a:xfrm rot="17263748">
            <a:off x="-1024334" y="2474427"/>
            <a:ext cx="3646767" cy="2764034"/>
          </a:xfrm>
          <a:prstGeom prst="rect">
            <a:avLst/>
          </a:prstGeom>
        </p:spPr>
      </p:pic>
      <p:sp>
        <p:nvSpPr>
          <p:cNvPr id="32771" name="Content Placeholder 2"/>
          <p:cNvSpPr>
            <a:spLocks noGrp="1"/>
          </p:cNvSpPr>
          <p:nvPr>
            <p:ph idx="1"/>
          </p:nvPr>
        </p:nvSpPr>
        <p:spPr>
          <a:xfrm>
            <a:off x="1386681" y="1371600"/>
            <a:ext cx="7086600" cy="609600"/>
          </a:xfrm>
        </p:spPr>
        <p:txBody>
          <a:bodyPr/>
          <a:lstStyle/>
          <a:p>
            <a:pPr marL="0" indent="0">
              <a:buNone/>
            </a:pPr>
            <a:r>
              <a:rPr lang="es-ES" sz="1600" dirty="0">
                <a:solidFill>
                  <a:srgbClr val="333333"/>
                </a:solidFill>
                <a:latin typeface="+mj-lt"/>
                <a:ea typeface="Open Sans" panose="020B0606030504020204" pitchFamily="34" charset="0"/>
                <a:cs typeface="Open Sans" panose="020B0606030504020204" pitchFamily="34" charset="0"/>
              </a:rPr>
              <a:t>Un empleado se lesiona cuando su mano queda atrapada en la cinta de una máquina transportadora.</a:t>
            </a:r>
            <a:endParaRPr lang="en-US" sz="1600" dirty="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20675" y="457200"/>
            <a:ext cx="7002463" cy="61912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b="0" dirty="0" smtClean="0">
                <a:solidFill>
                  <a:srgbClr val="FA834E"/>
                </a:solidFill>
                <a:ea typeface="Open Sans Condensed Light" panose="020B0306030504020204" pitchFamily="34" charset="0"/>
                <a:cs typeface="Open Sans Condensed Light" panose="020B0306030504020204" pitchFamily="34" charset="0"/>
              </a:rPr>
              <a:t>Ejemplo: </a:t>
            </a:r>
            <a:r>
              <a:rPr lang="en-US" altLang="en-US" sz="2800" b="0" dirty="0" err="1">
                <a:ea typeface="Open Sans Condensed" panose="020B0806030504020204" pitchFamily="34" charset="0"/>
                <a:cs typeface="Open Sans Condensed" panose="020B0806030504020204" pitchFamily="34" charset="0"/>
              </a:rPr>
              <a:t>Método</a:t>
            </a:r>
            <a:r>
              <a:rPr lang="en-US" altLang="en-US" sz="2800" b="0" dirty="0">
                <a:ea typeface="Open Sans Condensed" panose="020B0806030504020204" pitchFamily="34" charset="0"/>
                <a:cs typeface="Open Sans Condensed" panose="020B0806030504020204" pitchFamily="34" charset="0"/>
              </a:rPr>
              <a:t> de </a:t>
            </a:r>
            <a:r>
              <a:rPr lang="en-US" altLang="en-US" sz="2800" b="0" dirty="0" err="1">
                <a:ea typeface="Open Sans Condensed" panose="020B0806030504020204" pitchFamily="34" charset="0"/>
                <a:cs typeface="Open Sans Condensed" panose="020B0806030504020204" pitchFamily="34" charset="0"/>
              </a:rPr>
              <a:t>por</a:t>
            </a:r>
            <a:r>
              <a:rPr lang="en-US" altLang="en-US" sz="2800" b="0" dirty="0">
                <a:ea typeface="Open Sans Condensed" panose="020B0806030504020204" pitchFamily="34" charset="0"/>
                <a:cs typeface="Open Sans Condensed" panose="020B0806030504020204" pitchFamily="34" charset="0"/>
              </a:rPr>
              <a:t> </a:t>
            </a:r>
            <a:r>
              <a:rPr lang="en-US" altLang="en-US" sz="2800" b="0" dirty="0" err="1">
                <a:ea typeface="Open Sans Condensed" panose="020B0806030504020204" pitchFamily="34" charset="0"/>
                <a:cs typeface="Open Sans Condensed" panose="020B0806030504020204" pitchFamily="34" charset="0"/>
              </a:rPr>
              <a:t>qué</a:t>
            </a:r>
            <a:endParaRPr lang="en-US" altLang="en-US" sz="2800" b="0" dirty="0">
              <a:ea typeface="Open Sans Condensed Light" panose="020B0306030504020204" pitchFamily="34" charset="0"/>
              <a:cs typeface="Open Sans Condensed Light" panose="020B0306030504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40285375"/>
              </p:ext>
            </p:extLst>
          </p:nvPr>
        </p:nvGraphicFramePr>
        <p:xfrm>
          <a:off x="1386681" y="2215850"/>
          <a:ext cx="7162005" cy="2730707"/>
        </p:xfrm>
        <a:graphic>
          <a:graphicData uri="http://schemas.openxmlformats.org/drawingml/2006/table">
            <a:tbl>
              <a:tblPr firstRow="1" bandRow="1">
                <a:tableStyleId>{5C22544A-7EE6-4342-B048-85BDC9FD1C3A}</a:tableStyleId>
              </a:tblPr>
              <a:tblGrid>
                <a:gridCol w="3504407"/>
                <a:gridCol w="3657598"/>
              </a:tblGrid>
              <a:tr h="347491">
                <a:tc>
                  <a:txBody>
                    <a:bodyPr/>
                    <a:lstStyle/>
                    <a:p>
                      <a:r>
                        <a:rPr lang="en-US" sz="1500" b="1" dirty="0" err="1" smtClean="0">
                          <a:solidFill>
                            <a:schemeClr val="tx1">
                              <a:lumMod val="75000"/>
                              <a:lumOff val="25000"/>
                            </a:schemeClr>
                          </a:solidFill>
                          <a:latin typeface="+mj-lt"/>
                          <a:ea typeface="Open Sans Condensed" panose="020B0806030504020204" pitchFamily="34" charset="0"/>
                          <a:cs typeface="Open Sans Condensed" panose="020B0806030504020204" pitchFamily="34" charset="0"/>
                        </a:rPr>
                        <a:t>Pregunta</a:t>
                      </a:r>
                      <a:endParaRPr lang="en-US" sz="1500" b="1" dirty="0">
                        <a:solidFill>
                          <a:schemeClr val="tx1">
                            <a:lumMod val="75000"/>
                            <a:lumOff val="25000"/>
                          </a:schemeClr>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0E0E0"/>
                    </a:solidFill>
                  </a:tcPr>
                </a:tc>
                <a:tc>
                  <a:txBody>
                    <a:bodyPr/>
                    <a:lstStyle/>
                    <a:p>
                      <a:r>
                        <a:rPr lang="en-US" sz="1500" b="1" dirty="0" err="1" smtClean="0">
                          <a:solidFill>
                            <a:schemeClr val="tx1">
                              <a:lumMod val="75000"/>
                              <a:lumOff val="25000"/>
                            </a:schemeClr>
                          </a:solidFill>
                          <a:latin typeface="+mj-lt"/>
                          <a:ea typeface="Open Sans Condensed" panose="020B0806030504020204" pitchFamily="34" charset="0"/>
                          <a:cs typeface="Open Sans Condensed" panose="020B0806030504020204" pitchFamily="34" charset="0"/>
                        </a:rPr>
                        <a:t>Respuesta</a:t>
                      </a:r>
                      <a:endParaRPr lang="en-US" sz="1500" b="1" dirty="0">
                        <a:solidFill>
                          <a:schemeClr val="tx1">
                            <a:lumMod val="75000"/>
                            <a:lumOff val="25000"/>
                          </a:schemeClr>
                        </a:solidFill>
                        <a:latin typeface="+mj-lt"/>
                        <a:ea typeface="Open Sans Condensed" panose="020B0806030504020204" pitchFamily="34" charset="0"/>
                        <a:cs typeface="Open Sans Condensed" panose="020B08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0E0E0"/>
                    </a:solidFill>
                  </a:tcPr>
                </a:tc>
              </a:tr>
              <a:tr h="595804">
                <a:tc>
                  <a:txBody>
                    <a:bodyPr/>
                    <a:lstStyle/>
                    <a:p>
                      <a:r>
                        <a:rPr lang="en-US" sz="1500" b="1" dirty="0" smtClean="0">
                          <a:solidFill>
                            <a:srgbClr val="CC4129"/>
                          </a:solidFill>
                          <a:latin typeface="+mj-lt"/>
                          <a:ea typeface="Open Sans" panose="020B0606030504020204" pitchFamily="34" charset="0"/>
                          <a:cs typeface="Open Sans" panose="020B0606030504020204" pitchFamily="34" charset="0"/>
                        </a:rPr>
                        <a:t>¿</a:t>
                      </a:r>
                      <a:r>
                        <a:rPr lang="en-US" sz="1500" b="1" dirty="0" err="1" smtClean="0">
                          <a:solidFill>
                            <a:srgbClr val="CC4129"/>
                          </a:solidFill>
                          <a:latin typeface="+mj-lt"/>
                          <a:ea typeface="Open Sans" panose="020B0606030504020204" pitchFamily="34" charset="0"/>
                          <a:cs typeface="Open Sans" panose="020B0606030504020204" pitchFamily="34" charset="0"/>
                        </a:rPr>
                        <a:t>Por</a:t>
                      </a:r>
                      <a:r>
                        <a:rPr lang="en-US" sz="1500" b="1" dirty="0" smtClean="0">
                          <a:solidFill>
                            <a:srgbClr val="CC4129"/>
                          </a:solidFill>
                          <a:latin typeface="+mj-lt"/>
                          <a:ea typeface="Open Sans" panose="020B0606030504020204" pitchFamily="34" charset="0"/>
                          <a:cs typeface="Open Sans" panose="020B0606030504020204" pitchFamily="34" charset="0"/>
                        </a:rPr>
                        <a:t> </a:t>
                      </a:r>
                      <a:r>
                        <a:rPr lang="en-US" sz="1500" b="1" dirty="0" err="1" smtClean="0">
                          <a:solidFill>
                            <a:srgbClr val="CC4129"/>
                          </a:solidFill>
                          <a:latin typeface="+mj-lt"/>
                          <a:ea typeface="Open Sans" panose="020B0606030504020204" pitchFamily="34" charset="0"/>
                          <a:cs typeface="Open Sans" panose="020B0606030504020204" pitchFamily="34" charset="0"/>
                        </a:rPr>
                        <a:t>qué</a:t>
                      </a:r>
                      <a:r>
                        <a:rPr lang="en-US" sz="1500" b="1" dirty="0" smtClean="0">
                          <a:solidFill>
                            <a:srgbClr val="CC4129"/>
                          </a:solidFill>
                          <a:latin typeface="+mj-lt"/>
                          <a:ea typeface="Open Sans" panose="020B0606030504020204" pitchFamily="34" charset="0"/>
                          <a:cs typeface="Open Sans" panose="020B0606030504020204" pitchFamily="34" charset="0"/>
                        </a:rPr>
                        <a:t> </a:t>
                      </a:r>
                      <a:r>
                        <a:rPr lang="en-US" sz="1300" dirty="0" smtClean="0">
                          <a:latin typeface="+mj-lt"/>
                          <a:ea typeface="Open Sans" panose="020B0606030504020204" pitchFamily="34" charset="0"/>
                          <a:cs typeface="Open Sans" panose="020B0606030504020204" pitchFamily="34" charset="0"/>
                        </a:rPr>
                        <a:t> </a:t>
                      </a:r>
                      <a:r>
                        <a:rPr lang="es-ES" sz="1300" dirty="0" smtClean="0">
                          <a:solidFill>
                            <a:srgbClr val="333333"/>
                          </a:solidFill>
                          <a:latin typeface="+mj-lt"/>
                          <a:ea typeface="Open Sans" panose="020B0606030504020204" pitchFamily="34" charset="0"/>
                          <a:cs typeface="Open Sans" panose="020B0606030504020204" pitchFamily="34" charset="0"/>
                        </a:rPr>
                        <a:t>quedó atrapada la mano del empleado?</a:t>
                      </a:r>
                      <a:endParaRPr lang="en-US" sz="13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s-ES" sz="1300" dirty="0" smtClean="0">
                          <a:solidFill>
                            <a:srgbClr val="333333"/>
                          </a:solidFill>
                          <a:latin typeface="+mj-lt"/>
                          <a:ea typeface="Open Sans" panose="020B0606030504020204" pitchFamily="34" charset="0"/>
                          <a:cs typeface="Open Sans" panose="020B0606030504020204" pitchFamily="34" charset="0"/>
                        </a:rPr>
                        <a:t>El dispositivo de protección de la máquina no estaba instalado</a:t>
                      </a:r>
                      <a:r>
                        <a:rPr lang="en-US" sz="1300" dirty="0" smtClean="0">
                          <a:solidFill>
                            <a:srgbClr val="333333"/>
                          </a:solidFill>
                          <a:latin typeface="+mj-lt"/>
                          <a:ea typeface="Open Sans" panose="020B0606030504020204" pitchFamily="34" charset="0"/>
                          <a:cs typeface="Open Sans" panose="020B0606030504020204" pitchFamily="34" charset="0"/>
                        </a:rPr>
                        <a: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595804">
                <a:tc>
                  <a:txBody>
                    <a:bodyPr/>
                    <a:lstStyle/>
                    <a:p>
                      <a:pPr marL="0" marR="0" indent="0" algn="l" defTabSz="924726" rtl="0" eaLnBrk="1" fontAlgn="auto" latinLnBrk="0" hangingPunct="1">
                        <a:lnSpc>
                          <a:spcPct val="100000"/>
                        </a:lnSpc>
                        <a:spcBef>
                          <a:spcPts val="0"/>
                        </a:spcBef>
                        <a:spcAft>
                          <a:spcPts val="0"/>
                        </a:spcAft>
                        <a:buClrTx/>
                        <a:buSzTx/>
                        <a:buFontTx/>
                        <a:buNone/>
                        <a:tabLst/>
                        <a:defRPr/>
                      </a:pPr>
                      <a:r>
                        <a:rPr lang="en-US" altLang="en-US" sz="1500" b="1" dirty="0" smtClean="0">
                          <a:solidFill>
                            <a:srgbClr val="CC4129"/>
                          </a:solidFill>
                          <a:latin typeface="+mj-lt"/>
                          <a:ea typeface="Open Sans" panose="020B0606030504020204" pitchFamily="34" charset="0"/>
                          <a:cs typeface="Open Sans" panose="020B0606030504020204" pitchFamily="34" charset="0"/>
                        </a:rPr>
                        <a:t>¿</a:t>
                      </a:r>
                      <a:r>
                        <a:rPr lang="en-US" altLang="en-US" sz="1500" b="1" dirty="0" err="1" smtClean="0">
                          <a:solidFill>
                            <a:srgbClr val="CC4129"/>
                          </a:solidFill>
                          <a:latin typeface="+mj-lt"/>
                          <a:ea typeface="Open Sans" panose="020B0606030504020204" pitchFamily="34" charset="0"/>
                          <a:cs typeface="Open Sans" panose="020B0606030504020204" pitchFamily="34" charset="0"/>
                        </a:rPr>
                        <a:t>Por</a:t>
                      </a:r>
                      <a:r>
                        <a:rPr lang="en-US" altLang="en-US" sz="1500" b="1" dirty="0" smtClean="0">
                          <a:solidFill>
                            <a:srgbClr val="CC4129"/>
                          </a:solidFill>
                          <a:latin typeface="+mj-lt"/>
                          <a:ea typeface="Open Sans" panose="020B0606030504020204" pitchFamily="34" charset="0"/>
                          <a:cs typeface="Open Sans" panose="020B0606030504020204" pitchFamily="34" charset="0"/>
                        </a:rPr>
                        <a:t> </a:t>
                      </a:r>
                      <a:r>
                        <a:rPr lang="en-US" altLang="en-US" sz="1500" b="1" dirty="0" err="1" smtClean="0">
                          <a:solidFill>
                            <a:srgbClr val="CC4129"/>
                          </a:solidFill>
                          <a:latin typeface="+mj-lt"/>
                          <a:ea typeface="Open Sans" panose="020B0606030504020204" pitchFamily="34" charset="0"/>
                          <a:cs typeface="Open Sans" panose="020B0606030504020204" pitchFamily="34" charset="0"/>
                        </a:rPr>
                        <a:t>qué</a:t>
                      </a:r>
                      <a:r>
                        <a:rPr lang="en-US" altLang="en-US" sz="1500" b="1" dirty="0" smtClean="0">
                          <a:solidFill>
                            <a:srgbClr val="CC4129"/>
                          </a:solidFill>
                          <a:latin typeface="+mj-lt"/>
                          <a:ea typeface="Open Sans" panose="020B0606030504020204" pitchFamily="34" charset="0"/>
                          <a:cs typeface="Open Sans" panose="020B0606030504020204" pitchFamily="34" charset="0"/>
                        </a:rPr>
                        <a:t> </a:t>
                      </a:r>
                      <a:r>
                        <a:rPr lang="en-US" altLang="en-US" sz="1300" dirty="0" smtClean="0">
                          <a:solidFill>
                            <a:schemeClr val="tx1"/>
                          </a:solidFill>
                          <a:latin typeface="+mj-lt"/>
                          <a:ea typeface="Open Sans" panose="020B0606030504020204" pitchFamily="34" charset="0"/>
                          <a:cs typeface="Open Sans" panose="020B0606030504020204" pitchFamily="34" charset="0"/>
                        </a:rPr>
                        <a:t> </a:t>
                      </a:r>
                      <a:r>
                        <a:rPr lang="es-ES" altLang="en-US" sz="1300" dirty="0" smtClean="0">
                          <a:solidFill>
                            <a:srgbClr val="333333"/>
                          </a:solidFill>
                          <a:latin typeface="+mj-lt"/>
                          <a:ea typeface="Open Sans" panose="020B0606030504020204" pitchFamily="34" charset="0"/>
                          <a:cs typeface="Open Sans" panose="020B0606030504020204" pitchFamily="34" charset="0"/>
                        </a:rPr>
                        <a:t>no estaba instalado el dispositivo de protección de la máquina?</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s-ES" altLang="en-US" sz="1300" dirty="0" smtClean="0">
                          <a:solidFill>
                            <a:srgbClr val="333333"/>
                          </a:solidFill>
                          <a:latin typeface="+mj-lt"/>
                          <a:ea typeface="Open Sans" panose="020B0606030504020204" pitchFamily="34" charset="0"/>
                          <a:cs typeface="Open Sans" panose="020B0606030504020204" pitchFamily="34" charset="0"/>
                        </a:rPr>
                        <a:t>La cinta necesita ser reemplazada frecuentemente.</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595804">
                <a:tc>
                  <a:txBody>
                    <a:bodyPr/>
                    <a:lstStyle/>
                    <a:p>
                      <a:pPr marL="0" marR="0" indent="0" algn="l" defTabSz="924726" rtl="0" eaLnBrk="1" fontAlgn="auto" latinLnBrk="0" hangingPunct="1">
                        <a:lnSpc>
                          <a:spcPct val="100000"/>
                        </a:lnSpc>
                        <a:spcBef>
                          <a:spcPts val="0"/>
                        </a:spcBef>
                        <a:spcAft>
                          <a:spcPts val="0"/>
                        </a:spcAft>
                        <a:buClrTx/>
                        <a:buSzTx/>
                        <a:buFontTx/>
                        <a:buNone/>
                        <a:tabLst/>
                        <a:defRPr/>
                      </a:pPr>
                      <a:r>
                        <a:rPr lang="en-US" altLang="en-US" sz="1500" b="1" i="0" dirty="0" smtClean="0">
                          <a:solidFill>
                            <a:srgbClr val="CC4129"/>
                          </a:solidFill>
                          <a:latin typeface="+mj-lt"/>
                          <a:ea typeface="Open Sans" panose="020B0606030504020204" pitchFamily="34" charset="0"/>
                          <a:cs typeface="Open Sans" panose="020B0606030504020204" pitchFamily="34" charset="0"/>
                        </a:rPr>
                        <a:t>¿</a:t>
                      </a:r>
                      <a:r>
                        <a:rPr lang="en-US" altLang="en-US" sz="1500" b="1" i="0" dirty="0" err="1" smtClean="0">
                          <a:solidFill>
                            <a:srgbClr val="CC4129"/>
                          </a:solidFill>
                          <a:latin typeface="+mj-lt"/>
                          <a:ea typeface="Open Sans" panose="020B0606030504020204" pitchFamily="34" charset="0"/>
                          <a:cs typeface="Open Sans" panose="020B0606030504020204" pitchFamily="34" charset="0"/>
                        </a:rPr>
                        <a:t>Por</a:t>
                      </a:r>
                      <a:r>
                        <a:rPr lang="en-US" altLang="en-US" sz="1500" b="1" i="0" dirty="0" smtClean="0">
                          <a:solidFill>
                            <a:srgbClr val="CC4129"/>
                          </a:solidFill>
                          <a:latin typeface="+mj-lt"/>
                          <a:ea typeface="Open Sans" panose="020B0606030504020204" pitchFamily="34" charset="0"/>
                          <a:cs typeface="Open Sans" panose="020B0606030504020204" pitchFamily="34" charset="0"/>
                        </a:rPr>
                        <a:t> </a:t>
                      </a:r>
                      <a:r>
                        <a:rPr lang="en-US" altLang="en-US" sz="1500" b="1" i="0" dirty="0" err="1" smtClean="0">
                          <a:solidFill>
                            <a:srgbClr val="CC4129"/>
                          </a:solidFill>
                          <a:latin typeface="+mj-lt"/>
                          <a:ea typeface="Open Sans" panose="020B0606030504020204" pitchFamily="34" charset="0"/>
                          <a:cs typeface="Open Sans" panose="020B0606030504020204" pitchFamily="34" charset="0"/>
                        </a:rPr>
                        <a:t>qué</a:t>
                      </a:r>
                      <a:r>
                        <a:rPr lang="en-US" altLang="en-US" sz="1500" b="1" i="0" dirty="0" smtClean="0">
                          <a:solidFill>
                            <a:srgbClr val="CC4129"/>
                          </a:solidFill>
                          <a:latin typeface="+mj-lt"/>
                          <a:ea typeface="Open Sans" panose="020B0606030504020204" pitchFamily="34" charset="0"/>
                          <a:cs typeface="Open Sans" panose="020B0606030504020204" pitchFamily="34" charset="0"/>
                        </a:rPr>
                        <a:t> </a:t>
                      </a:r>
                      <a:r>
                        <a:rPr lang="en-US" altLang="en-US" sz="1300" i="0" dirty="0" smtClean="0">
                          <a:solidFill>
                            <a:schemeClr val="tx1">
                              <a:lumMod val="75000"/>
                              <a:lumOff val="25000"/>
                            </a:schemeClr>
                          </a:solidFill>
                          <a:latin typeface="+mj-lt"/>
                          <a:ea typeface="Open Sans" panose="020B0606030504020204" pitchFamily="34" charset="0"/>
                          <a:cs typeface="Open Sans" panose="020B0606030504020204" pitchFamily="34" charset="0"/>
                        </a:rPr>
                        <a:t> </a:t>
                      </a:r>
                      <a:r>
                        <a:rPr lang="es-ES" altLang="en-US" sz="1300" i="0" dirty="0" smtClean="0">
                          <a:solidFill>
                            <a:srgbClr val="333333"/>
                          </a:solidFill>
                          <a:latin typeface="+mj-lt"/>
                          <a:ea typeface="Open Sans" panose="020B0606030504020204" pitchFamily="34" charset="0"/>
                          <a:cs typeface="Open Sans" panose="020B0606030504020204" pitchFamily="34" charset="0"/>
                        </a:rPr>
                        <a:t>la cinta debe ser reemplazada con tanta frecuencia?</a:t>
                      </a:r>
                      <a:endParaRPr lang="en-US" altLang="en-US" sz="1300" i="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r>
                        <a:rPr lang="es-ES" sz="1300" b="0" i="0" dirty="0" smtClean="0">
                          <a:solidFill>
                            <a:srgbClr val="333333"/>
                          </a:solidFill>
                          <a:latin typeface="+mj-lt"/>
                          <a:ea typeface="Open Sans" panose="020B0606030504020204" pitchFamily="34" charset="0"/>
                          <a:cs typeface="Open Sans" panose="020B0606030504020204" pitchFamily="34" charset="0"/>
                        </a:rPr>
                        <a:t>Se excede la carga máxima de la máquina</a:t>
                      </a:r>
                      <a:r>
                        <a:rPr lang="en-US" sz="1300" b="0" i="0" dirty="0" smtClean="0">
                          <a:solidFill>
                            <a:srgbClr val="333333"/>
                          </a:solidFill>
                          <a:latin typeface="+mj-lt"/>
                          <a:ea typeface="Open Sans" panose="020B0606030504020204" pitchFamily="34" charset="0"/>
                          <a:cs typeface="Open Sans" panose="020B0606030504020204" pitchFamily="34" charset="0"/>
                        </a:rPr>
                        <a: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595804">
                <a:tc>
                  <a:txBody>
                    <a:bodyPr/>
                    <a:lstStyle/>
                    <a:p>
                      <a:pPr marL="0" marR="0" indent="0" algn="l" defTabSz="924726" rtl="0" eaLnBrk="1" fontAlgn="auto" latinLnBrk="0" hangingPunct="1">
                        <a:lnSpc>
                          <a:spcPct val="100000"/>
                        </a:lnSpc>
                        <a:spcBef>
                          <a:spcPts val="0"/>
                        </a:spcBef>
                        <a:spcAft>
                          <a:spcPts val="0"/>
                        </a:spcAft>
                        <a:buClrTx/>
                        <a:buSzTx/>
                        <a:buFontTx/>
                        <a:buNone/>
                        <a:tabLst/>
                        <a:defRPr/>
                      </a:pPr>
                      <a:r>
                        <a:rPr lang="en-US" altLang="en-US" sz="1500" b="1" dirty="0" smtClean="0">
                          <a:solidFill>
                            <a:srgbClr val="CC4129"/>
                          </a:solidFill>
                          <a:latin typeface="+mj-lt"/>
                          <a:ea typeface="Open Sans" panose="020B0606030504020204" pitchFamily="34" charset="0"/>
                          <a:cs typeface="Open Sans" panose="020B0606030504020204" pitchFamily="34" charset="0"/>
                        </a:rPr>
                        <a:t>¿</a:t>
                      </a:r>
                      <a:r>
                        <a:rPr lang="en-US" altLang="en-US" sz="1500" b="1" dirty="0" err="1" smtClean="0">
                          <a:solidFill>
                            <a:srgbClr val="CC4129"/>
                          </a:solidFill>
                          <a:latin typeface="+mj-lt"/>
                          <a:ea typeface="Open Sans" panose="020B0606030504020204" pitchFamily="34" charset="0"/>
                          <a:cs typeface="Open Sans" panose="020B0606030504020204" pitchFamily="34" charset="0"/>
                        </a:rPr>
                        <a:t>Por</a:t>
                      </a:r>
                      <a:r>
                        <a:rPr lang="en-US" altLang="en-US" sz="1500" b="1" dirty="0" smtClean="0">
                          <a:solidFill>
                            <a:srgbClr val="CC4129"/>
                          </a:solidFill>
                          <a:latin typeface="+mj-lt"/>
                          <a:ea typeface="Open Sans" panose="020B0606030504020204" pitchFamily="34" charset="0"/>
                          <a:cs typeface="Open Sans" panose="020B0606030504020204" pitchFamily="34" charset="0"/>
                        </a:rPr>
                        <a:t> </a:t>
                      </a:r>
                      <a:r>
                        <a:rPr lang="en-US" altLang="en-US" sz="1500" b="1" dirty="0" err="1" smtClean="0">
                          <a:solidFill>
                            <a:srgbClr val="CC4129"/>
                          </a:solidFill>
                          <a:latin typeface="+mj-lt"/>
                          <a:ea typeface="Open Sans" panose="020B0606030504020204" pitchFamily="34" charset="0"/>
                          <a:cs typeface="Open Sans" panose="020B0606030504020204" pitchFamily="34" charset="0"/>
                        </a:rPr>
                        <a:t>qué</a:t>
                      </a:r>
                      <a:r>
                        <a:rPr lang="en-US" altLang="en-US" sz="1500" b="1" dirty="0" smtClean="0">
                          <a:solidFill>
                            <a:srgbClr val="CC4129"/>
                          </a:solidFill>
                          <a:latin typeface="+mj-lt"/>
                          <a:ea typeface="Open Sans" panose="020B0606030504020204" pitchFamily="34" charset="0"/>
                          <a:cs typeface="Open Sans" panose="020B0606030504020204" pitchFamily="34" charset="0"/>
                        </a:rPr>
                        <a:t> </a:t>
                      </a:r>
                      <a:r>
                        <a:rPr lang="es-ES" altLang="en-US" sz="1300" b="0" dirty="0" smtClean="0">
                          <a:solidFill>
                            <a:srgbClr val="333333"/>
                          </a:solidFill>
                          <a:latin typeface="+mj-lt"/>
                          <a:ea typeface="Open Sans" panose="020B0606030504020204" pitchFamily="34" charset="0"/>
                          <a:cs typeface="Open Sans" panose="020B0606030504020204" pitchFamily="34" charset="0"/>
                        </a:rPr>
                        <a:t>se excede el límite de carga?</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marL="0" marR="0" lvl="1" indent="0" algn="l" defTabSz="924726" rtl="0" eaLnBrk="1" fontAlgn="auto" latinLnBrk="0" hangingPunct="1">
                        <a:lnSpc>
                          <a:spcPct val="100000"/>
                        </a:lnSpc>
                        <a:spcBef>
                          <a:spcPts val="0"/>
                        </a:spcBef>
                        <a:spcAft>
                          <a:spcPts val="0"/>
                        </a:spcAft>
                        <a:buClrTx/>
                        <a:buSzTx/>
                        <a:buFontTx/>
                        <a:buNone/>
                        <a:tabLst/>
                        <a:defRPr/>
                      </a:pPr>
                      <a:r>
                        <a:rPr lang="es-ES" altLang="en-US" sz="1300" dirty="0" smtClean="0">
                          <a:solidFill>
                            <a:srgbClr val="333333"/>
                          </a:solidFill>
                          <a:latin typeface="+mj-lt"/>
                          <a:ea typeface="Open Sans" panose="020B0606030504020204" pitchFamily="34" charset="0"/>
                          <a:cs typeface="Open Sans" panose="020B0606030504020204" pitchFamily="34" charset="0"/>
                        </a:rPr>
                        <a:t>Se modificaron los productos en la cinta transportadora y ahora son más grandes</a:t>
                      </a:r>
                      <a:r>
                        <a:rPr lang="en-US" altLang="en-US" sz="1300" baseline="0" dirty="0" smtClean="0">
                          <a:solidFill>
                            <a:srgbClr val="333333"/>
                          </a:solidFill>
                          <a:latin typeface="+mj-lt"/>
                          <a:ea typeface="Open Sans" panose="020B0606030504020204" pitchFamily="34" charset="0"/>
                          <a:cs typeface="Open Sans" panose="020B0606030504020204" pitchFamily="34" charset="0"/>
                        </a:rPr>
                        <a:t>.</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1386681" y="5105400"/>
            <a:ext cx="7086600" cy="609600"/>
          </a:xfrm>
          <a:prstGeom prst="rect">
            <a:avLst/>
          </a:prstGeom>
        </p:spPr>
        <p:txBody>
          <a:bodyPr lIns="81510" tIns="40755" rIns="81510" bIns="40755"/>
          <a:lstStyle>
            <a:lvl1pPr marL="304800" indent="-304800" algn="l" rtl="0" eaLnBrk="0" fontAlgn="base" hangingPunct="0">
              <a:spcBef>
                <a:spcPct val="20000"/>
              </a:spcBef>
              <a:spcAft>
                <a:spcPct val="0"/>
              </a:spcAft>
              <a:buChar char="•"/>
              <a:defRPr sz="2900">
                <a:solidFill>
                  <a:schemeClr val="tx1"/>
                </a:solidFill>
                <a:latin typeface="+mn-lt"/>
                <a:ea typeface="+mn-ea"/>
                <a:cs typeface="+mn-cs"/>
              </a:defRPr>
            </a:lvl1pPr>
            <a:lvl2pPr marL="661988" indent="-254000" algn="l" rtl="0" eaLnBrk="0" fontAlgn="base" hangingPunct="0">
              <a:spcBef>
                <a:spcPct val="20000"/>
              </a:spcBef>
              <a:spcAft>
                <a:spcPct val="0"/>
              </a:spcAft>
              <a:buChar char="–"/>
              <a:defRPr sz="2500">
                <a:solidFill>
                  <a:schemeClr val="tx1"/>
                </a:solidFill>
                <a:latin typeface="+mn-lt"/>
                <a:cs typeface="+mn-cs"/>
              </a:defRPr>
            </a:lvl2pPr>
            <a:lvl3pPr marL="1017588" indent="-203200" algn="l" rtl="0" eaLnBrk="0" fontAlgn="base" hangingPunct="0">
              <a:spcBef>
                <a:spcPct val="20000"/>
              </a:spcBef>
              <a:spcAft>
                <a:spcPct val="0"/>
              </a:spcAft>
              <a:buChar char="•"/>
              <a:defRPr sz="2100">
                <a:solidFill>
                  <a:schemeClr val="tx1"/>
                </a:solidFill>
                <a:latin typeface="+mn-lt"/>
                <a:cs typeface="+mn-cs"/>
              </a:defRPr>
            </a:lvl3pPr>
            <a:lvl4pPr marL="1425575" indent="-203200" algn="l" rtl="0" eaLnBrk="0" fontAlgn="base" hangingPunct="0">
              <a:spcBef>
                <a:spcPct val="20000"/>
              </a:spcBef>
              <a:spcAft>
                <a:spcPct val="0"/>
              </a:spcAft>
              <a:buChar char="–"/>
              <a:defRPr>
                <a:solidFill>
                  <a:schemeClr val="tx1"/>
                </a:solidFill>
                <a:latin typeface="+mn-lt"/>
                <a:cs typeface="+mn-cs"/>
              </a:defRPr>
            </a:lvl4pPr>
            <a:lvl5pPr marL="1833563" indent="-203200" algn="l" rtl="0" eaLnBrk="0" fontAlgn="base" hangingPunct="0">
              <a:spcBef>
                <a:spcPct val="20000"/>
              </a:spcBef>
              <a:spcAft>
                <a:spcPct val="0"/>
              </a:spcAft>
              <a:buChar char="»"/>
              <a:defRPr>
                <a:solidFill>
                  <a:schemeClr val="tx1"/>
                </a:solidFill>
                <a:latin typeface="+mn-lt"/>
                <a:cs typeface="+mn-cs"/>
              </a:defRPr>
            </a:lvl5pPr>
            <a:lvl6pPr marL="2241514" indent="-203774" algn="l" rtl="0" fontAlgn="base">
              <a:spcBef>
                <a:spcPct val="20000"/>
              </a:spcBef>
              <a:spcAft>
                <a:spcPct val="0"/>
              </a:spcAft>
              <a:buChar char="»"/>
              <a:defRPr sz="1800">
                <a:solidFill>
                  <a:schemeClr val="tx1"/>
                </a:solidFill>
                <a:latin typeface="+mn-lt"/>
                <a:cs typeface="+mn-cs"/>
              </a:defRPr>
            </a:lvl6pPr>
            <a:lvl7pPr marL="2649063" indent="-203774" algn="l" rtl="0" fontAlgn="base">
              <a:spcBef>
                <a:spcPct val="20000"/>
              </a:spcBef>
              <a:spcAft>
                <a:spcPct val="0"/>
              </a:spcAft>
              <a:buChar char="»"/>
              <a:defRPr sz="1800">
                <a:solidFill>
                  <a:schemeClr val="tx1"/>
                </a:solidFill>
                <a:latin typeface="+mn-lt"/>
                <a:cs typeface="+mn-cs"/>
              </a:defRPr>
            </a:lvl7pPr>
            <a:lvl8pPr marL="3056611" indent="-203774" algn="l" rtl="0" fontAlgn="base">
              <a:spcBef>
                <a:spcPct val="20000"/>
              </a:spcBef>
              <a:spcAft>
                <a:spcPct val="0"/>
              </a:spcAft>
              <a:buChar char="»"/>
              <a:defRPr sz="1800">
                <a:solidFill>
                  <a:schemeClr val="tx1"/>
                </a:solidFill>
                <a:latin typeface="+mn-lt"/>
                <a:cs typeface="+mn-cs"/>
              </a:defRPr>
            </a:lvl8pPr>
            <a:lvl9pPr marL="3464159" indent="-203774" algn="l" rtl="0" fontAlgn="base">
              <a:spcBef>
                <a:spcPct val="20000"/>
              </a:spcBef>
              <a:spcAft>
                <a:spcPct val="0"/>
              </a:spcAft>
              <a:buChar char="»"/>
              <a:defRPr sz="1800">
                <a:solidFill>
                  <a:schemeClr val="tx1"/>
                </a:solidFill>
                <a:latin typeface="+mn-lt"/>
                <a:cs typeface="+mn-cs"/>
              </a:defRPr>
            </a:lvl9pPr>
          </a:lstStyle>
          <a:p>
            <a:pPr marL="0" indent="0">
              <a:buFontTx/>
              <a:buNone/>
            </a:pPr>
            <a:r>
              <a:rPr lang="es-ES" sz="1300" b="0" kern="0" dirty="0">
                <a:solidFill>
                  <a:srgbClr val="333333"/>
                </a:solidFill>
                <a:latin typeface="+mj-lt"/>
                <a:ea typeface="Open Sans" panose="020B0606030504020204" pitchFamily="34" charset="0"/>
                <a:cs typeface="Open Sans" panose="020B0606030504020204" pitchFamily="34" charset="0"/>
              </a:rPr>
              <a:t>Intente pensar la siguiente pregunta que podría hacer en esta situación. Cada respuesta puede llevar a varias preguntas más, por lo tanto, esté preparado para seguir múltiples vías de </a:t>
            </a:r>
            <a:r>
              <a:rPr lang="es-ES" sz="1300" b="0" kern="0" dirty="0" smtClean="0">
                <a:solidFill>
                  <a:srgbClr val="333333"/>
                </a:solidFill>
                <a:latin typeface="+mj-lt"/>
                <a:ea typeface="Open Sans" panose="020B0606030504020204" pitchFamily="34" charset="0"/>
                <a:cs typeface="Open Sans" panose="020B0606030504020204" pitchFamily="34" charset="0"/>
              </a:rPr>
              <a:t>investigación</a:t>
            </a:r>
            <a:r>
              <a:rPr lang="en-US" sz="1300" b="0" kern="0" dirty="0" smtClean="0">
                <a:solidFill>
                  <a:srgbClr val="333333"/>
                </a:solidFill>
                <a:latin typeface="+mj-lt"/>
                <a:ea typeface="Open Sans" panose="020B0606030504020204" pitchFamily="34" charset="0"/>
                <a:cs typeface="Open Sans" panose="020B0606030504020204" pitchFamily="34" charset="0"/>
              </a:rPr>
              <a:t>.</a:t>
            </a:r>
            <a:endParaRPr lang="en-US" sz="1300" b="0" kern="0" dirty="0">
              <a:solidFill>
                <a:srgbClr val="333333"/>
              </a:solidFill>
              <a:latin typeface="+mj-lt"/>
              <a:ea typeface="Open Sans" panose="020B0606030504020204" pitchFamily="34" charset="0"/>
              <a:cs typeface="Open Sans" panose="020B0606030504020204" pitchFamily="34" charset="0"/>
            </a:endParaRPr>
          </a:p>
        </p:txBody>
      </p:sp>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4</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Análisis</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9495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606675" y="457200"/>
            <a:ext cx="7002463" cy="485775"/>
          </a:xfrm>
          <a:prstGeom prst="rect">
            <a:avLst/>
          </a:prstGeom>
          <a:noFill/>
          <a:ln>
            <a:noFill/>
          </a:ln>
          <a:extLst/>
        </p:spPr>
        <p:txBody>
          <a:bodyPr vert="horz" wrap="square" lIns="81510" tIns="40755" rIns="81510" bIns="40755" numCol="1" anchor="t"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smtClean="0">
                <a:ea typeface="Open Sans Condensed" panose="020B0806030504020204" pitchFamily="34" charset="0"/>
                <a:cs typeface="Open Sans Condensed" panose="020B0806030504020204" pitchFamily="34" charset="0"/>
              </a:rPr>
              <a:t>Seguimiento</a:t>
            </a:r>
            <a:endParaRPr lang="en-US" altLang="en-US" sz="2800" dirty="0">
              <a:ea typeface="Open Sans Condensed" panose="020B0806030504020204" pitchFamily="34" charset="0"/>
              <a:cs typeface="Open Sans Condensed" panose="020B0806030504020204" pitchFamily="34" charset="0"/>
            </a:endParaRPr>
          </a:p>
        </p:txBody>
      </p:sp>
      <p:sp>
        <p:nvSpPr>
          <p:cNvPr id="9" name="Content Placeholder 2"/>
          <p:cNvSpPr>
            <a:spLocks noGrp="1"/>
          </p:cNvSpPr>
          <p:nvPr>
            <p:ph idx="4294967295"/>
          </p:nvPr>
        </p:nvSpPr>
        <p:spPr>
          <a:xfrm>
            <a:off x="2606675" y="1381125"/>
            <a:ext cx="4886325" cy="3733800"/>
          </a:xfrm>
          <a:prstGeom prst="rect">
            <a:avLst/>
          </a:prstGeom>
        </p:spPr>
        <p:txBody>
          <a:bodyPr/>
          <a:lstStyle/>
          <a:p>
            <a:pPr marL="0" indent="0">
              <a:spcBef>
                <a:spcPct val="0"/>
              </a:spcBef>
              <a:spcAft>
                <a:spcPts val="1100"/>
              </a:spcAft>
              <a:buClr>
                <a:schemeClr val="tx1"/>
              </a:buClr>
              <a:buNone/>
              <a:defRPr/>
            </a:pPr>
            <a:r>
              <a:rPr lang="en-US" sz="1500" b="1" dirty="0" err="1">
                <a:solidFill>
                  <a:srgbClr val="DA5500"/>
                </a:solidFill>
                <a:latin typeface="+mj-lt"/>
                <a:ea typeface="Open Sans" panose="020B0606030504020204" pitchFamily="34" charset="0"/>
                <a:cs typeface="Open Sans" panose="020B0606030504020204" pitchFamily="34" charset="0"/>
              </a:rPr>
              <a:t>Qué</a:t>
            </a:r>
            <a:r>
              <a:rPr lang="en-US" sz="1500" b="1" dirty="0">
                <a:solidFill>
                  <a:srgbClr val="DA5500"/>
                </a:solidFill>
                <a:latin typeface="+mj-lt"/>
                <a:ea typeface="Open Sans" panose="020B0606030504020204" pitchFamily="34" charset="0"/>
                <a:cs typeface="Open Sans" panose="020B0606030504020204" pitchFamily="34" charset="0"/>
              </a:rPr>
              <a:t> </a:t>
            </a:r>
            <a:r>
              <a:rPr lang="en-US" sz="1500" b="1" dirty="0" err="1">
                <a:solidFill>
                  <a:srgbClr val="DA5500"/>
                </a:solidFill>
                <a:latin typeface="+mj-lt"/>
                <a:ea typeface="Open Sans" panose="020B0606030504020204" pitchFamily="34" charset="0"/>
                <a:cs typeface="Open Sans" panose="020B0606030504020204" pitchFamily="34" charset="0"/>
              </a:rPr>
              <a:t>necesita</a:t>
            </a:r>
            <a:r>
              <a:rPr lang="en-US" sz="1500" b="1" dirty="0">
                <a:solidFill>
                  <a:srgbClr val="DA5500"/>
                </a:solidFill>
                <a:latin typeface="+mj-lt"/>
                <a:ea typeface="Open Sans" panose="020B0606030504020204" pitchFamily="34" charset="0"/>
                <a:cs typeface="Open Sans" panose="020B0606030504020204" pitchFamily="34" charset="0"/>
              </a:rPr>
              <a:t> saber</a:t>
            </a:r>
            <a:r>
              <a:rPr lang="en-US" sz="1500" b="1" dirty="0" smtClean="0">
                <a:solidFill>
                  <a:srgbClr val="DA5500"/>
                </a:solidFill>
                <a:latin typeface="+mj-lt"/>
                <a:ea typeface="Open Sans" panose="020B0606030504020204" pitchFamily="34" charset="0"/>
                <a:cs typeface="Open Sans" panose="020B0606030504020204" pitchFamily="34" charset="0"/>
              </a:rPr>
              <a:t>:</a:t>
            </a:r>
            <a:endParaRPr lang="en-US" sz="1500" dirty="0">
              <a:solidFill>
                <a:srgbClr val="DA5500"/>
              </a:solidFill>
              <a:latin typeface="+mj-lt"/>
              <a:ea typeface="Open Sans" panose="020B0606030504020204" pitchFamily="34" charset="0"/>
              <a:cs typeface="Open Sans" panose="020B0606030504020204" pitchFamily="34" charset="0"/>
            </a:endParaRPr>
          </a:p>
          <a:p>
            <a:pPr marL="342900" indent="-342900">
              <a:spcBef>
                <a:spcPts val="0"/>
              </a:spcBef>
              <a:spcAft>
                <a:spcPts val="1500"/>
              </a:spcAft>
              <a:buFont typeface="+mj-lt"/>
              <a:buAutoNum type="arabicPeriod"/>
            </a:pPr>
            <a:r>
              <a:rPr lang="es-ES" altLang="en-US" sz="1500" dirty="0">
                <a:solidFill>
                  <a:srgbClr val="333333"/>
                </a:solidFill>
                <a:latin typeface="+mj-lt"/>
                <a:ea typeface="Open Sans" panose="020B0606030504020204" pitchFamily="34" charset="0"/>
                <a:cs typeface="Open Sans" panose="020B0606030504020204" pitchFamily="34" charset="0"/>
              </a:rPr>
              <a:t>Cómo aplicar las medidas correctivas</a:t>
            </a:r>
          </a:p>
          <a:p>
            <a:pPr marL="342900" indent="-342900">
              <a:spcBef>
                <a:spcPts val="0"/>
              </a:spcBef>
              <a:spcAft>
                <a:spcPts val="1500"/>
              </a:spcAft>
              <a:buFont typeface="+mj-lt"/>
              <a:buAutoNum type="arabicPeriod"/>
            </a:pPr>
            <a:r>
              <a:rPr lang="es-ES" altLang="en-US" sz="1500" dirty="0" smtClean="0">
                <a:solidFill>
                  <a:srgbClr val="333333"/>
                </a:solidFill>
                <a:latin typeface="+mj-lt"/>
                <a:ea typeface="Open Sans" panose="020B0606030504020204" pitchFamily="34" charset="0"/>
                <a:cs typeface="Open Sans" panose="020B0606030504020204" pitchFamily="34" charset="0"/>
              </a:rPr>
              <a:t>Procedimientos </a:t>
            </a:r>
            <a:r>
              <a:rPr lang="es-ES" altLang="en-US" sz="1500" dirty="0">
                <a:solidFill>
                  <a:srgbClr val="333333"/>
                </a:solidFill>
                <a:latin typeface="+mj-lt"/>
                <a:ea typeface="Open Sans" panose="020B0606030504020204" pitchFamily="34" charset="0"/>
                <a:cs typeface="Open Sans" panose="020B0606030504020204" pitchFamily="34" charset="0"/>
              </a:rPr>
              <a:t>para el seguimiento</a:t>
            </a:r>
          </a:p>
        </p:txBody>
      </p:sp>
      <p:cxnSp>
        <p:nvCxnSpPr>
          <p:cNvPr id="10" name="Straight Connector 9"/>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5</a:t>
            </a:r>
            <a:endParaRPr lang="en-US" sz="28000" dirty="0">
              <a:solidFill>
                <a:srgbClr val="FA834E"/>
              </a:solidFill>
            </a:endParaRPr>
          </a:p>
        </p:txBody>
      </p:sp>
    </p:spTree>
    <p:extLst>
      <p:ext uri="{BB962C8B-B14F-4D97-AF65-F5344CB8AC3E}">
        <p14:creationId xmlns:p14="http://schemas.microsoft.com/office/powerpoint/2010/main" val="1034857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0675" y="1371600"/>
            <a:ext cx="4495800" cy="2209800"/>
          </a:xfrm>
          <a:prstGeom prst="rect">
            <a:avLst/>
          </a:prstGeom>
        </p:spPr>
        <p:txBody>
          <a:bodyPr/>
          <a:lstStyle/>
          <a:p>
            <a:pPr marL="342900" indent="-342900">
              <a:spcBef>
                <a:spcPts val="0"/>
              </a:spcBef>
              <a:spcAft>
                <a:spcPts val="1300"/>
              </a:spcAft>
            </a:pPr>
            <a:r>
              <a:rPr lang="es-ES" sz="1300" b="1" dirty="0" smtClean="0">
                <a:solidFill>
                  <a:srgbClr val="333333"/>
                </a:solidFill>
                <a:latin typeface="+mj-lt"/>
                <a:ea typeface="Open Sans" panose="020B0606030504020204" pitchFamily="34" charset="0"/>
                <a:cs typeface="Open Sans" panose="020B0606030504020204" pitchFamily="34" charset="0"/>
              </a:rPr>
              <a:t>Incidente</a:t>
            </a:r>
            <a:r>
              <a:rPr lang="es-ES" sz="1300" b="1" dirty="0">
                <a:solidFill>
                  <a:srgbClr val="333333"/>
                </a:solidFill>
                <a:latin typeface="+mj-lt"/>
                <a:ea typeface="Open Sans" panose="020B0606030504020204" pitchFamily="34" charset="0"/>
                <a:cs typeface="Open Sans" panose="020B0606030504020204" pitchFamily="34" charset="0"/>
              </a:rPr>
              <a:t>: </a:t>
            </a:r>
            <a:r>
              <a:rPr lang="es-ES" sz="1300" dirty="0">
                <a:solidFill>
                  <a:srgbClr val="333333"/>
                </a:solidFill>
                <a:latin typeface="+mj-lt"/>
                <a:ea typeface="Open Sans" panose="020B0606030504020204" pitchFamily="34" charset="0"/>
                <a:cs typeface="Open Sans" panose="020B0606030504020204" pitchFamily="34" charset="0"/>
              </a:rPr>
              <a:t>También llamado accidente, es un evento que provoca lesiones o la muerte o daños a la propiedad. </a:t>
            </a:r>
          </a:p>
          <a:p>
            <a:pPr marL="342900" indent="-342900">
              <a:spcBef>
                <a:spcPts val="0"/>
              </a:spcBef>
              <a:spcAft>
                <a:spcPts val="1300"/>
              </a:spcAft>
            </a:pPr>
            <a:r>
              <a:rPr lang="es-ES" sz="1300" b="1" dirty="0" smtClean="0">
                <a:solidFill>
                  <a:srgbClr val="333333"/>
                </a:solidFill>
                <a:latin typeface="+mj-lt"/>
                <a:ea typeface="Open Sans" panose="020B0606030504020204" pitchFamily="34" charset="0"/>
                <a:cs typeface="Open Sans" panose="020B0606030504020204" pitchFamily="34" charset="0"/>
              </a:rPr>
              <a:t>Cuasi </a:t>
            </a:r>
            <a:r>
              <a:rPr lang="es-ES" sz="1300" b="1" dirty="0">
                <a:solidFill>
                  <a:srgbClr val="333333"/>
                </a:solidFill>
                <a:latin typeface="+mj-lt"/>
                <a:ea typeface="Open Sans" panose="020B0606030504020204" pitchFamily="34" charset="0"/>
                <a:cs typeface="Open Sans" panose="020B0606030504020204" pitchFamily="34" charset="0"/>
              </a:rPr>
              <a:t>accidente: </a:t>
            </a:r>
            <a:r>
              <a:rPr lang="es-ES" sz="1300" dirty="0">
                <a:solidFill>
                  <a:srgbClr val="333333"/>
                </a:solidFill>
                <a:latin typeface="+mj-lt"/>
                <a:ea typeface="Open Sans" panose="020B0606030504020204" pitchFamily="34" charset="0"/>
                <a:cs typeface="Open Sans" panose="020B0606030504020204" pitchFamily="34" charset="0"/>
              </a:rPr>
              <a:t>Un cuasi accidente es un evento que casi resulta en una lesión, muerte o daño. Es una señal de advertencia de que un incidente está a punto de suceder, por lo tanto, debería ser investigado.</a:t>
            </a:r>
          </a:p>
        </p:txBody>
      </p:sp>
      <p:sp>
        <p:nvSpPr>
          <p:cNvPr id="9" name="Title 1"/>
          <p:cNvSpPr txBox="1">
            <a:spLocks/>
          </p:cNvSpPr>
          <p:nvPr/>
        </p:nvSpPr>
        <p:spPr bwMode="auto">
          <a:xfrm>
            <a:off x="320675" y="457200"/>
            <a:ext cx="4572000"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dirty="0" err="1">
                <a:ea typeface="Open Sans Condensed" panose="020B0806030504020204" pitchFamily="34" charset="0"/>
                <a:cs typeface="Open Sans Condensed" panose="020B0806030504020204" pitchFamily="34" charset="0"/>
              </a:rPr>
              <a:t>Definiciones</a:t>
            </a:r>
            <a:endParaRPr lang="en-US" altLang="en-US" sz="2000" b="1" kern="0" dirty="0" smtClean="0"/>
          </a:p>
        </p:txBody>
      </p:sp>
      <p:sp>
        <p:nvSpPr>
          <p:cNvPr id="5" name="Content Placeholder 2"/>
          <p:cNvSpPr txBox="1">
            <a:spLocks/>
          </p:cNvSpPr>
          <p:nvPr/>
        </p:nvSpPr>
        <p:spPr>
          <a:xfrm>
            <a:off x="4892675" y="1371600"/>
            <a:ext cx="4495800" cy="2209800"/>
          </a:xfrm>
          <a:prstGeom prst="rect">
            <a:avLst/>
          </a:prstGeom>
        </p:spPr>
        <p:txBody>
          <a:bodyPr/>
          <a:lstStyle>
            <a:lvl1pPr marL="304800" indent="-304800" algn="l" rtl="0" eaLnBrk="0" fontAlgn="base" hangingPunct="0">
              <a:spcBef>
                <a:spcPct val="20000"/>
              </a:spcBef>
              <a:spcAft>
                <a:spcPct val="0"/>
              </a:spcAft>
              <a:buChar char="•"/>
              <a:defRPr sz="2900">
                <a:solidFill>
                  <a:schemeClr val="tx1"/>
                </a:solidFill>
                <a:latin typeface="+mn-lt"/>
                <a:ea typeface="+mn-ea"/>
                <a:cs typeface="+mn-cs"/>
              </a:defRPr>
            </a:lvl1pPr>
            <a:lvl2pPr marL="661988" indent="-254000" algn="l" rtl="0" eaLnBrk="0" fontAlgn="base" hangingPunct="0">
              <a:spcBef>
                <a:spcPct val="20000"/>
              </a:spcBef>
              <a:spcAft>
                <a:spcPct val="0"/>
              </a:spcAft>
              <a:buChar char="–"/>
              <a:defRPr sz="2500">
                <a:solidFill>
                  <a:schemeClr val="tx1"/>
                </a:solidFill>
                <a:latin typeface="+mn-lt"/>
                <a:cs typeface="+mn-cs"/>
              </a:defRPr>
            </a:lvl2pPr>
            <a:lvl3pPr marL="1017588" indent="-203200" algn="l" rtl="0" eaLnBrk="0" fontAlgn="base" hangingPunct="0">
              <a:spcBef>
                <a:spcPct val="20000"/>
              </a:spcBef>
              <a:spcAft>
                <a:spcPct val="0"/>
              </a:spcAft>
              <a:buChar char="•"/>
              <a:defRPr sz="2100">
                <a:solidFill>
                  <a:schemeClr val="tx1"/>
                </a:solidFill>
                <a:latin typeface="+mn-lt"/>
                <a:cs typeface="+mn-cs"/>
              </a:defRPr>
            </a:lvl3pPr>
            <a:lvl4pPr marL="1425575" indent="-203200" algn="l" rtl="0" eaLnBrk="0" fontAlgn="base" hangingPunct="0">
              <a:spcBef>
                <a:spcPct val="20000"/>
              </a:spcBef>
              <a:spcAft>
                <a:spcPct val="0"/>
              </a:spcAft>
              <a:buChar char="–"/>
              <a:defRPr>
                <a:solidFill>
                  <a:schemeClr val="tx1"/>
                </a:solidFill>
                <a:latin typeface="+mn-lt"/>
                <a:cs typeface="+mn-cs"/>
              </a:defRPr>
            </a:lvl4pPr>
            <a:lvl5pPr marL="1833563" indent="-203200" algn="l" rtl="0" eaLnBrk="0" fontAlgn="base" hangingPunct="0">
              <a:spcBef>
                <a:spcPct val="20000"/>
              </a:spcBef>
              <a:spcAft>
                <a:spcPct val="0"/>
              </a:spcAft>
              <a:buChar char="»"/>
              <a:defRPr>
                <a:solidFill>
                  <a:schemeClr val="tx1"/>
                </a:solidFill>
                <a:latin typeface="+mn-lt"/>
                <a:cs typeface="+mn-cs"/>
              </a:defRPr>
            </a:lvl5pPr>
            <a:lvl6pPr marL="2241514" indent="-203774" algn="l" rtl="0" fontAlgn="base">
              <a:spcBef>
                <a:spcPct val="20000"/>
              </a:spcBef>
              <a:spcAft>
                <a:spcPct val="0"/>
              </a:spcAft>
              <a:buChar char="»"/>
              <a:defRPr sz="1800">
                <a:solidFill>
                  <a:schemeClr val="tx1"/>
                </a:solidFill>
                <a:latin typeface="+mn-lt"/>
                <a:cs typeface="+mn-cs"/>
              </a:defRPr>
            </a:lvl6pPr>
            <a:lvl7pPr marL="2649063" indent="-203774" algn="l" rtl="0" fontAlgn="base">
              <a:spcBef>
                <a:spcPct val="20000"/>
              </a:spcBef>
              <a:spcAft>
                <a:spcPct val="0"/>
              </a:spcAft>
              <a:buChar char="»"/>
              <a:defRPr sz="1800">
                <a:solidFill>
                  <a:schemeClr val="tx1"/>
                </a:solidFill>
                <a:latin typeface="+mn-lt"/>
                <a:cs typeface="+mn-cs"/>
              </a:defRPr>
            </a:lvl7pPr>
            <a:lvl8pPr marL="3056611" indent="-203774" algn="l" rtl="0" fontAlgn="base">
              <a:spcBef>
                <a:spcPct val="20000"/>
              </a:spcBef>
              <a:spcAft>
                <a:spcPct val="0"/>
              </a:spcAft>
              <a:buChar char="»"/>
              <a:defRPr sz="1800">
                <a:solidFill>
                  <a:schemeClr val="tx1"/>
                </a:solidFill>
                <a:latin typeface="+mn-lt"/>
                <a:cs typeface="+mn-cs"/>
              </a:defRPr>
            </a:lvl8pPr>
            <a:lvl9pPr marL="3464159" indent="-203774" algn="l" rtl="0" fontAlgn="base">
              <a:spcBef>
                <a:spcPct val="20000"/>
              </a:spcBef>
              <a:spcAft>
                <a:spcPct val="0"/>
              </a:spcAft>
              <a:buChar char="»"/>
              <a:defRPr sz="1800">
                <a:solidFill>
                  <a:schemeClr val="tx1"/>
                </a:solidFill>
                <a:latin typeface="+mn-lt"/>
                <a:cs typeface="+mn-cs"/>
              </a:defRPr>
            </a:lvl9pPr>
          </a:lstStyle>
          <a:p>
            <a:pPr marL="342900" indent="-342900">
              <a:spcBef>
                <a:spcPts val="0"/>
              </a:spcBef>
              <a:spcAft>
                <a:spcPts val="1300"/>
              </a:spcAft>
            </a:pPr>
            <a:r>
              <a:rPr lang="es-ES" sz="1300" kern="0" dirty="0" smtClean="0">
                <a:solidFill>
                  <a:srgbClr val="333333"/>
                </a:solidFill>
                <a:latin typeface="+mj-lt"/>
                <a:ea typeface="Open Sans" panose="020B0606030504020204" pitchFamily="34" charset="0"/>
                <a:cs typeface="Open Sans" panose="020B0606030504020204" pitchFamily="34" charset="0"/>
              </a:rPr>
              <a:t>Causa </a:t>
            </a:r>
            <a:r>
              <a:rPr lang="es-ES" sz="1300" kern="0" dirty="0">
                <a:solidFill>
                  <a:srgbClr val="333333"/>
                </a:solidFill>
                <a:latin typeface="+mj-lt"/>
                <a:ea typeface="Open Sans" panose="020B0606030504020204" pitchFamily="34" charset="0"/>
                <a:cs typeface="Open Sans" panose="020B0606030504020204" pitchFamily="34" charset="0"/>
              </a:rPr>
              <a:t>directa: </a:t>
            </a:r>
            <a:r>
              <a:rPr lang="es-ES" sz="1300" b="0" kern="0" dirty="0">
                <a:solidFill>
                  <a:srgbClr val="333333"/>
                </a:solidFill>
                <a:latin typeface="+mj-lt"/>
                <a:ea typeface="Open Sans" panose="020B0606030504020204" pitchFamily="34" charset="0"/>
                <a:cs typeface="Open Sans" panose="020B0606030504020204" pitchFamily="34" charset="0"/>
              </a:rPr>
              <a:t>Es la razón más obvia de porqué ocurrió un incidente cuando se consideran las circunstancias del mismo.</a:t>
            </a:r>
          </a:p>
          <a:p>
            <a:pPr marL="342900" indent="-342900">
              <a:spcBef>
                <a:spcPts val="0"/>
              </a:spcBef>
              <a:spcAft>
                <a:spcPts val="1300"/>
              </a:spcAft>
            </a:pPr>
            <a:r>
              <a:rPr lang="es-ES" sz="1300" kern="0" dirty="0" smtClean="0">
                <a:solidFill>
                  <a:srgbClr val="333333"/>
                </a:solidFill>
                <a:latin typeface="+mj-lt"/>
                <a:ea typeface="Open Sans" panose="020B0606030504020204" pitchFamily="34" charset="0"/>
                <a:cs typeface="Open Sans" panose="020B0606030504020204" pitchFamily="34" charset="0"/>
              </a:rPr>
              <a:t>Causa </a:t>
            </a:r>
            <a:r>
              <a:rPr lang="es-ES" sz="1300" kern="0" dirty="0">
                <a:solidFill>
                  <a:srgbClr val="333333"/>
                </a:solidFill>
                <a:latin typeface="+mj-lt"/>
                <a:ea typeface="Open Sans" panose="020B0606030504020204" pitchFamily="34" charset="0"/>
                <a:cs typeface="Open Sans" panose="020B0606030504020204" pitchFamily="34" charset="0"/>
              </a:rPr>
              <a:t>fundamental: </a:t>
            </a:r>
            <a:r>
              <a:rPr lang="es-ES" sz="1300" b="0" kern="0" dirty="0">
                <a:solidFill>
                  <a:srgbClr val="333333"/>
                </a:solidFill>
                <a:latin typeface="+mj-lt"/>
                <a:ea typeface="Open Sans" panose="020B0606030504020204" pitchFamily="34" charset="0"/>
                <a:cs typeface="Open Sans" panose="020B0606030504020204" pitchFamily="34" charset="0"/>
              </a:rPr>
              <a:t>Es un factor subyacente a otras causas que contribuyen. De ser abordada, podría eliminar la recurrencia del problema. </a:t>
            </a:r>
          </a:p>
        </p:txBody>
      </p:sp>
      <p:sp>
        <p:nvSpPr>
          <p:cNvPr id="8" name="Rectangle 7"/>
          <p:cNvSpPr/>
          <p:nvPr/>
        </p:nvSpPr>
        <p:spPr>
          <a:xfrm>
            <a:off x="315119" y="164812"/>
            <a:ext cx="2210594" cy="246221"/>
          </a:xfrm>
          <a:prstGeom prst="rect">
            <a:avLst/>
          </a:prstGeom>
        </p:spPr>
        <p:txBody>
          <a:bodyPr wrap="square">
            <a:spAutoFit/>
          </a:bodyPr>
          <a:lstStyle/>
          <a:p>
            <a:r>
              <a:rPr lang="en-US" altLang="en-US" sz="1000" b="0" kern="0" smtClean="0">
                <a:solidFill>
                  <a:srgbClr val="FA834E"/>
                </a:solidFill>
                <a:latin typeface="+mj-lt"/>
                <a:ea typeface="Open Sans" panose="020B0606030504020204" pitchFamily="34" charset="0"/>
                <a:cs typeface="Open Sans" panose="020B0606030504020204" pitchFamily="34" charset="0"/>
              </a:rPr>
              <a:t>&gt;    Introducción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10" name="Oval 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1" name="Straight Connector 10"/>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5600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15119" y="1371600"/>
            <a:ext cx="5719762" cy="3505200"/>
          </a:xfrm>
          <a:prstGeom prst="rect">
            <a:avLst/>
          </a:prstGeom>
        </p:spPr>
        <p:txBody>
          <a:bodyPr/>
          <a:lstStyle/>
          <a:p>
            <a:pPr marL="0" indent="0">
              <a:spcBef>
                <a:spcPct val="0"/>
              </a:spcBef>
              <a:spcAft>
                <a:spcPts val="1300"/>
              </a:spcAft>
              <a:buNone/>
            </a:pPr>
            <a:r>
              <a:rPr lang="es-ES" altLang="en-US" sz="1300" dirty="0">
                <a:solidFill>
                  <a:srgbClr val="333333"/>
                </a:solidFill>
                <a:latin typeface="+mj-lt"/>
                <a:ea typeface="Open Sans" panose="020B0606030504020204" pitchFamily="34" charset="0"/>
                <a:cs typeface="Open Sans" panose="020B0606030504020204" pitchFamily="34" charset="0"/>
              </a:rPr>
              <a:t>Las recomendaciones para las medidas correctivas deberían abordar cada </a:t>
            </a:r>
            <a:r>
              <a:rPr lang="es-ES" altLang="en-US" sz="1300" b="1" dirty="0">
                <a:solidFill>
                  <a:srgbClr val="333333"/>
                </a:solidFill>
                <a:latin typeface="+mj-lt"/>
                <a:ea typeface="Open Sans" panose="020B0606030504020204" pitchFamily="34" charset="0"/>
                <a:cs typeface="Open Sans" panose="020B0606030504020204" pitchFamily="34" charset="0"/>
              </a:rPr>
              <a:t>causa fundamental </a:t>
            </a:r>
            <a:r>
              <a:rPr lang="es-ES" altLang="en-US" sz="1300" dirty="0">
                <a:solidFill>
                  <a:srgbClr val="333333"/>
                </a:solidFill>
                <a:latin typeface="+mj-lt"/>
                <a:ea typeface="Open Sans" panose="020B0606030504020204" pitchFamily="34" charset="0"/>
                <a:cs typeface="Open Sans" panose="020B0606030504020204" pitchFamily="34" charset="0"/>
              </a:rPr>
              <a:t>identificada en el análisis. </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Sea </a:t>
            </a:r>
            <a:r>
              <a:rPr lang="es-ES" altLang="en-US" sz="1300" dirty="0">
                <a:solidFill>
                  <a:srgbClr val="333333"/>
                </a:solidFill>
                <a:latin typeface="+mj-lt"/>
                <a:ea typeface="Open Sans" panose="020B0606030504020204" pitchFamily="34" charset="0"/>
                <a:cs typeface="Open Sans" panose="020B0606030504020204" pitchFamily="34" charset="0"/>
              </a:rPr>
              <a:t>específico en sus instrucciones acerca de lo que implica la medida y cómo debería ser implementada.</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Haga </a:t>
            </a:r>
            <a:r>
              <a:rPr lang="es-ES" altLang="en-US" sz="1300" dirty="0">
                <a:solidFill>
                  <a:srgbClr val="333333"/>
                </a:solidFill>
                <a:latin typeface="+mj-lt"/>
                <a:ea typeface="Open Sans" panose="020B0606030504020204" pitchFamily="34" charset="0"/>
                <a:cs typeface="Open Sans" panose="020B0606030504020204" pitchFamily="34" charset="0"/>
              </a:rPr>
              <a:t>que sus recomendaciones sean constructivas y objetivas.</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En </a:t>
            </a:r>
            <a:r>
              <a:rPr lang="es-ES" altLang="en-US" sz="1300" dirty="0">
                <a:solidFill>
                  <a:srgbClr val="333333"/>
                </a:solidFill>
                <a:latin typeface="+mj-lt"/>
                <a:ea typeface="Open Sans" panose="020B0606030504020204" pitchFamily="34" charset="0"/>
                <a:cs typeface="Open Sans" panose="020B0606030504020204" pitchFamily="34" charset="0"/>
              </a:rPr>
              <a:t>las situaciones donde se determine que el error humano es la causa, remárquelo claramente en sus conclusiones, pero evite recomendar medidas disciplinarias, las cuales deberían ser gestionadas a través de los procedimientos normales del departamento de recursos humanos. </a:t>
            </a:r>
          </a:p>
        </p:txBody>
      </p:sp>
      <p:sp>
        <p:nvSpPr>
          <p:cNvPr id="8" name="Title 1"/>
          <p:cNvSpPr txBox="1">
            <a:spLocks/>
          </p:cNvSpPr>
          <p:nvPr/>
        </p:nvSpPr>
        <p:spPr bwMode="auto">
          <a:xfrm>
            <a:off x="320676" y="466725"/>
            <a:ext cx="5180806"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Medidas</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correctivas</a:t>
            </a:r>
            <a:endParaRPr lang="en-US" altLang="en-US" sz="2800" dirty="0">
              <a:ea typeface="Open Sans Condensed" panose="020B0806030504020204" pitchFamily="34" charset="0"/>
              <a:cs typeface="Open Sans Condensed" panose="020B0806030504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57" r="10280" b="325"/>
          <a:stretch/>
        </p:blipFill>
        <p:spPr>
          <a:xfrm>
            <a:off x="6415880" y="29444"/>
            <a:ext cx="3362325" cy="5837955"/>
          </a:xfrm>
          <a:prstGeom prst="rect">
            <a:avLst/>
          </a:prstGeom>
        </p:spPr>
      </p:pic>
      <p:cxnSp>
        <p:nvCxnSpPr>
          <p:cNvPr id="6" name="Straight Connector 5"/>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p:cNvSpPr/>
          <p:nvPr/>
        </p:nvSpPr>
        <p:spPr>
          <a:xfrm>
            <a:off x="325752" y="175445"/>
            <a:ext cx="2210594" cy="246221"/>
          </a:xfrm>
          <a:prstGeom prst="rect">
            <a:avLst/>
          </a:prstGeom>
        </p:spPr>
        <p:txBody>
          <a:bodyPr wrap="square">
            <a:spAutoFit/>
          </a:bodyPr>
          <a:lstStyle/>
          <a:p>
            <a:r>
              <a:rPr lang="en-US" altLang="en-US" sz="1000" b="0" kern="0" dirty="0" smtClean="0">
                <a:solidFill>
                  <a:schemeClr val="bg1"/>
                </a:solidFill>
                <a:latin typeface="+mj-lt"/>
                <a:ea typeface="Tahoma" panose="020B0604030504040204" pitchFamily="34" charset="0"/>
                <a:cs typeface="Tahoma" panose="020B0604030504040204" pitchFamily="34" charset="0"/>
              </a:rPr>
              <a:t>5</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err="1">
                <a:solidFill>
                  <a:srgbClr val="FA834E"/>
                </a:solidFill>
                <a:latin typeface="+mj-lt"/>
                <a:ea typeface="Open Sans" panose="020B0606030504020204" pitchFamily="34" charset="0"/>
                <a:cs typeface="Open Sans" panose="020B0606030504020204" pitchFamily="34" charset="0"/>
              </a:rPr>
              <a:t>Seguimiento</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96414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20675" y="1371600"/>
            <a:ext cx="3898016" cy="3886200"/>
          </a:xfrm>
        </p:spPr>
        <p:txBody>
          <a:bodyPr/>
          <a:lstStyle/>
          <a:p>
            <a:pPr marL="0" indent="0">
              <a:spcBef>
                <a:spcPct val="0"/>
              </a:spcBef>
              <a:spcAft>
                <a:spcPts val="1300"/>
              </a:spcAft>
              <a:buNone/>
            </a:pPr>
            <a:r>
              <a:rPr lang="es-ES" altLang="en-US" sz="1300" dirty="0">
                <a:solidFill>
                  <a:srgbClr val="333333"/>
                </a:solidFill>
                <a:latin typeface="+mj-lt"/>
                <a:ea typeface="Open Sans" panose="020B0606030504020204" pitchFamily="34" charset="0"/>
                <a:cs typeface="Open Sans" panose="020B0606030504020204" pitchFamily="34" charset="0"/>
              </a:rPr>
              <a:t>Luego de determinar las medidas correctivas pertinentes, detalle un plan de seguimiento para garantizar que éstas sean implementadas correctamente y funcionen según lo </a:t>
            </a:r>
            <a:r>
              <a:rPr lang="es-ES" altLang="en-US" sz="1300" dirty="0" smtClean="0">
                <a:solidFill>
                  <a:srgbClr val="333333"/>
                </a:solidFill>
                <a:latin typeface="+mj-lt"/>
                <a:ea typeface="Open Sans" panose="020B0606030504020204" pitchFamily="34" charset="0"/>
                <a:cs typeface="Open Sans" panose="020B0606030504020204" pitchFamily="34" charset="0"/>
              </a:rPr>
              <a:t>planificado.</a:t>
            </a:r>
            <a:endParaRPr lang="en-US" altLang="en-US" sz="1300" dirty="0" smtClean="0">
              <a:solidFill>
                <a:srgbClr val="333333"/>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Especifique </a:t>
            </a:r>
            <a:r>
              <a:rPr lang="es-ES" altLang="en-US" sz="1300" dirty="0">
                <a:solidFill>
                  <a:srgbClr val="333333"/>
                </a:solidFill>
                <a:latin typeface="+mj-lt"/>
                <a:ea typeface="Open Sans" panose="020B0606030504020204" pitchFamily="34" charset="0"/>
                <a:cs typeface="Open Sans" panose="020B0606030504020204" pitchFamily="34" charset="0"/>
              </a:rPr>
              <a:t>las personas responsables de la implementación y de garantizar la efectividad de las correcciones.</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Si </a:t>
            </a:r>
            <a:r>
              <a:rPr lang="es-ES" altLang="en-US" sz="1300" dirty="0">
                <a:solidFill>
                  <a:srgbClr val="333333"/>
                </a:solidFill>
                <a:latin typeface="+mj-lt"/>
                <a:ea typeface="Open Sans" panose="020B0606030504020204" pitchFamily="34" charset="0"/>
                <a:cs typeface="Open Sans" panose="020B0606030504020204" pitchFamily="34" charset="0"/>
              </a:rPr>
              <a:t>no se corrigen los peligros o riesgos, revise las medidas correctivas sugeridas para asegurarse de que todo haya sido implementado según lo planificado y analice las medidas según sea necesario para abordar cualquier asunto pendiente. </a:t>
            </a:r>
          </a:p>
          <a:p>
            <a:pPr marL="342900" indent="-342900">
              <a:spcBef>
                <a:spcPct val="0"/>
              </a:spcBef>
              <a:spcAft>
                <a:spcPts val="1300"/>
              </a:spcAft>
            </a:pPr>
            <a:r>
              <a:rPr lang="es-ES" altLang="en-US" sz="1300" dirty="0" smtClean="0">
                <a:solidFill>
                  <a:srgbClr val="333333"/>
                </a:solidFill>
                <a:latin typeface="+mj-lt"/>
                <a:ea typeface="Open Sans" panose="020B0606030504020204" pitchFamily="34" charset="0"/>
                <a:cs typeface="Open Sans" panose="020B0606030504020204" pitchFamily="34" charset="0"/>
              </a:rPr>
              <a:t>Una </a:t>
            </a:r>
            <a:r>
              <a:rPr lang="es-ES" altLang="en-US" sz="1300" dirty="0">
                <a:solidFill>
                  <a:srgbClr val="333333"/>
                </a:solidFill>
                <a:latin typeface="+mj-lt"/>
                <a:ea typeface="Open Sans" panose="020B0606030504020204" pitchFamily="34" charset="0"/>
                <a:cs typeface="Open Sans" panose="020B0606030504020204" pitchFamily="34" charset="0"/>
              </a:rPr>
              <a:t>vez que los problemas hayan sido verificados y debidamente resueltos, comparta sus resultados con otros departamentos que podrían tener problemas similares.</a:t>
            </a:r>
          </a:p>
        </p:txBody>
      </p:sp>
      <p:sp>
        <p:nvSpPr>
          <p:cNvPr id="8" name="Title 1"/>
          <p:cNvSpPr txBox="1">
            <a:spLocks/>
          </p:cNvSpPr>
          <p:nvPr/>
        </p:nvSpPr>
        <p:spPr bwMode="auto">
          <a:xfrm>
            <a:off x="320675" y="45720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Pasos</a:t>
            </a:r>
            <a:r>
              <a:rPr lang="en-US" altLang="en-US" sz="2800" dirty="0">
                <a:ea typeface="Open Sans Condensed" panose="020B0806030504020204" pitchFamily="34" charset="0"/>
                <a:cs typeface="Open Sans Condensed" panose="020B0806030504020204" pitchFamily="34" charset="0"/>
              </a:rPr>
              <a:t> </a:t>
            </a:r>
            <a:r>
              <a:rPr lang="en-US" altLang="en-US" sz="2800" dirty="0" err="1">
                <a:ea typeface="Open Sans Condensed" panose="020B0806030504020204" pitchFamily="34" charset="0"/>
                <a:cs typeface="Open Sans Condensed" panose="020B0806030504020204" pitchFamily="34" charset="0"/>
              </a:rPr>
              <a:t>siguientes</a:t>
            </a:r>
            <a:endParaRPr lang="en-US" altLang="en-US" sz="2800" dirty="0">
              <a:ea typeface="Open Sans Condensed" panose="020B0806030504020204" pitchFamily="34" charset="0"/>
              <a:cs typeface="Open Sans Condensed" panose="020B08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481" y="2328862"/>
            <a:ext cx="5307807" cy="3538538"/>
          </a:xfrm>
          <a:prstGeom prst="rect">
            <a:avLst/>
          </a:prstGeom>
        </p:spPr>
      </p:pic>
      <p:cxnSp>
        <p:nvCxnSpPr>
          <p:cNvPr id="6" name="Straight Connector 5"/>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ectangle 8"/>
          <p:cNvSpPr/>
          <p:nvPr/>
        </p:nvSpPr>
        <p:spPr>
          <a:xfrm>
            <a:off x="325752" y="175445"/>
            <a:ext cx="2210594" cy="246221"/>
          </a:xfrm>
          <a:prstGeom prst="rect">
            <a:avLst/>
          </a:prstGeom>
        </p:spPr>
        <p:txBody>
          <a:bodyPr wrap="square">
            <a:spAutoFit/>
          </a:bodyPr>
          <a:lstStyle/>
          <a:p>
            <a:r>
              <a:rPr lang="en-US" altLang="en-US" sz="1000" b="0" kern="0" smtClean="0">
                <a:solidFill>
                  <a:schemeClr val="bg1"/>
                </a:solidFill>
                <a:latin typeface="+mj-lt"/>
                <a:ea typeface="Tahoma" panose="020B0604030504040204" pitchFamily="34" charset="0"/>
                <a:cs typeface="Tahoma" panose="020B0604030504040204" pitchFamily="34" charset="0"/>
              </a:rPr>
              <a:t>5</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Seguimiento</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436774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87783" y="1371600"/>
            <a:ext cx="4570413" cy="3657600"/>
          </a:xfrm>
          <a:prstGeom prst="rect">
            <a:avLst/>
          </a:prstGeom>
        </p:spPr>
        <p:txBody>
          <a:bodyPr/>
          <a:lstStyle/>
          <a:p>
            <a:pPr marL="339725" indent="-339725">
              <a:spcBef>
                <a:spcPts val="0"/>
              </a:spcBef>
              <a:spcAft>
                <a:spcPts val="1300"/>
              </a:spcAft>
            </a:pPr>
            <a:r>
              <a:rPr lang="es-ES" sz="1300" dirty="0" smtClean="0">
                <a:solidFill>
                  <a:srgbClr val="333333"/>
                </a:solidFill>
                <a:latin typeface="+mj-lt"/>
                <a:ea typeface="Open Sans" panose="020B0606030504020204" pitchFamily="34" charset="0"/>
                <a:cs typeface="Open Sans" panose="020B0606030504020204" pitchFamily="34" charset="0"/>
              </a:rPr>
              <a:t>Los </a:t>
            </a:r>
            <a:r>
              <a:rPr lang="es-ES" sz="1300" dirty="0">
                <a:solidFill>
                  <a:srgbClr val="333333"/>
                </a:solidFill>
                <a:latin typeface="+mj-lt"/>
                <a:ea typeface="Open Sans" panose="020B0606030504020204" pitchFamily="34" charset="0"/>
                <a:cs typeface="Open Sans" panose="020B0606030504020204" pitchFamily="34" charset="0"/>
              </a:rPr>
              <a:t>incidentes pueden ocurrir debido a acciones poco seguras, condiciones inseguras o fallas organizativas.</a:t>
            </a:r>
          </a:p>
          <a:p>
            <a:pPr marL="339725" indent="-339725">
              <a:spcBef>
                <a:spcPts val="0"/>
              </a:spcBef>
              <a:spcAft>
                <a:spcPts val="1300"/>
              </a:spcAft>
            </a:pPr>
            <a:r>
              <a:rPr lang="es-ES" sz="1300" dirty="0" smtClean="0">
                <a:solidFill>
                  <a:srgbClr val="333333"/>
                </a:solidFill>
                <a:latin typeface="+mj-lt"/>
                <a:ea typeface="Open Sans" panose="020B0606030504020204" pitchFamily="34" charset="0"/>
                <a:cs typeface="Open Sans" panose="020B0606030504020204" pitchFamily="34" charset="0"/>
              </a:rPr>
              <a:t>Investigar </a:t>
            </a:r>
            <a:r>
              <a:rPr lang="es-ES" sz="1300" dirty="0">
                <a:solidFill>
                  <a:srgbClr val="333333"/>
                </a:solidFill>
                <a:latin typeface="+mj-lt"/>
                <a:ea typeface="Open Sans" panose="020B0606030504020204" pitchFamily="34" charset="0"/>
                <a:cs typeface="Open Sans" panose="020B0606030504020204" pitchFamily="34" charset="0"/>
              </a:rPr>
              <a:t>incluso el menor de los incidentes, cuasi accidentes, o comportamientos poco seguros puede conducir a la prevención de accidentes más graves y costosos. </a:t>
            </a:r>
          </a:p>
          <a:p>
            <a:pPr marL="339725" indent="-339725">
              <a:spcBef>
                <a:spcPts val="0"/>
              </a:spcBef>
              <a:spcAft>
                <a:spcPts val="1300"/>
              </a:spcAft>
            </a:pPr>
            <a:r>
              <a:rPr lang="es-ES" sz="1300" dirty="0" smtClean="0">
                <a:solidFill>
                  <a:srgbClr val="333333"/>
                </a:solidFill>
                <a:latin typeface="+mj-lt"/>
                <a:ea typeface="Open Sans" panose="020B0606030504020204" pitchFamily="34" charset="0"/>
                <a:cs typeface="Open Sans" panose="020B0606030504020204" pitchFamily="34" charset="0"/>
              </a:rPr>
              <a:t>Siempre </a:t>
            </a:r>
            <a:r>
              <a:rPr lang="es-ES" sz="1300" dirty="0">
                <a:solidFill>
                  <a:srgbClr val="333333"/>
                </a:solidFill>
                <a:latin typeface="+mj-lt"/>
                <a:ea typeface="Open Sans" panose="020B0606030504020204" pitchFamily="34" charset="0"/>
                <a:cs typeface="Open Sans" panose="020B0606030504020204" pitchFamily="34" charset="0"/>
              </a:rPr>
              <a:t>busque y aborde las causas fundamentales.</a:t>
            </a:r>
          </a:p>
          <a:p>
            <a:pPr marL="339725" indent="-339725">
              <a:spcBef>
                <a:spcPts val="0"/>
              </a:spcBef>
              <a:spcAft>
                <a:spcPts val="1300"/>
              </a:spcAft>
            </a:pPr>
            <a:r>
              <a:rPr lang="es-ES" sz="1300" dirty="0" smtClean="0">
                <a:solidFill>
                  <a:srgbClr val="333333"/>
                </a:solidFill>
                <a:latin typeface="+mj-lt"/>
                <a:ea typeface="Open Sans" panose="020B0606030504020204" pitchFamily="34" charset="0"/>
                <a:cs typeface="Open Sans" panose="020B0606030504020204" pitchFamily="34" charset="0"/>
              </a:rPr>
              <a:t>Las </a:t>
            </a:r>
            <a:r>
              <a:rPr lang="es-ES" sz="1300" dirty="0">
                <a:solidFill>
                  <a:srgbClr val="333333"/>
                </a:solidFill>
                <a:latin typeface="+mj-lt"/>
                <a:ea typeface="Open Sans" panose="020B0606030504020204" pitchFamily="34" charset="0"/>
                <a:cs typeface="Open Sans" panose="020B0606030504020204" pitchFamily="34" charset="0"/>
              </a:rPr>
              <a:t>investigaciones centradas en las personas usan el accidente como un punto de inicio, mientras que las centradas en el sistema analizan el sistema completo para encontrar las causas fundamentales que podrían haber conducido al accidente.</a:t>
            </a:r>
          </a:p>
          <a:p>
            <a:pPr marL="339725" indent="-339725">
              <a:spcBef>
                <a:spcPts val="0"/>
              </a:spcBef>
              <a:spcAft>
                <a:spcPts val="1300"/>
              </a:spcAft>
            </a:pPr>
            <a:r>
              <a:rPr lang="es-ES" sz="1300" dirty="0" smtClean="0">
                <a:solidFill>
                  <a:srgbClr val="333333"/>
                </a:solidFill>
                <a:latin typeface="+mj-lt"/>
                <a:ea typeface="Open Sans" panose="020B0606030504020204" pitchFamily="34" charset="0"/>
                <a:cs typeface="Open Sans" panose="020B0606030504020204" pitchFamily="34" charset="0"/>
              </a:rPr>
              <a:t>Utilice métodos como el de "por qué" y diagramas de Ishikawa.</a:t>
            </a:r>
            <a:endParaRPr lang="es-ES" sz="1300" dirty="0">
              <a:solidFill>
                <a:srgbClr val="333333"/>
              </a:solidFill>
              <a:latin typeface="+mj-lt"/>
              <a:ea typeface="Open Sans" panose="020B0606030504020204" pitchFamily="34" charset="0"/>
              <a:cs typeface="Open Sans" panose="020B0606030504020204" pitchFamily="34" charset="0"/>
            </a:endParaRPr>
          </a:p>
          <a:p>
            <a:pPr marL="339725" indent="-339725">
              <a:spcBef>
                <a:spcPts val="0"/>
              </a:spcBef>
              <a:spcAft>
                <a:spcPts val="1300"/>
              </a:spcAft>
            </a:pPr>
            <a:r>
              <a:rPr lang="es-ES" sz="1300" dirty="0" smtClean="0">
                <a:solidFill>
                  <a:srgbClr val="333333"/>
                </a:solidFill>
                <a:latin typeface="+mj-lt"/>
                <a:ea typeface="Open Sans" panose="020B0606030504020204" pitchFamily="34" charset="0"/>
                <a:cs typeface="Open Sans" panose="020B0606030504020204" pitchFamily="34" charset="0"/>
              </a:rPr>
              <a:t>Documente </a:t>
            </a:r>
            <a:r>
              <a:rPr lang="es-ES" sz="1300" dirty="0">
                <a:solidFill>
                  <a:srgbClr val="333333"/>
                </a:solidFill>
                <a:latin typeface="+mj-lt"/>
                <a:ea typeface="Open Sans" panose="020B0606030504020204" pitchFamily="34" charset="0"/>
                <a:cs typeface="Open Sans" panose="020B0606030504020204" pitchFamily="34" charset="0"/>
              </a:rPr>
              <a:t>e informe siempre los incidentes y cuasi accidentes.</a:t>
            </a:r>
          </a:p>
          <a:p>
            <a:pPr marL="339725" indent="-339725">
              <a:spcBef>
                <a:spcPts val="0"/>
              </a:spcBef>
              <a:spcAft>
                <a:spcPts val="1300"/>
              </a:spcAft>
            </a:pPr>
            <a:endParaRPr lang="en-US" sz="1300" dirty="0" smtClean="0">
              <a:solidFill>
                <a:srgbClr val="333333"/>
              </a:solidFill>
              <a:latin typeface="+mj-lt"/>
              <a:ea typeface="Open Sans" panose="020B0606030504020204" pitchFamily="34" charset="0"/>
              <a:cs typeface="Open Sans" panose="020B0606030504020204" pitchFamily="34" charset="0"/>
            </a:endParaRPr>
          </a:p>
        </p:txBody>
      </p:sp>
      <p:sp>
        <p:nvSpPr>
          <p:cNvPr id="9" name="Title 1"/>
          <p:cNvSpPr txBox="1">
            <a:spLocks/>
          </p:cNvSpPr>
          <p:nvPr/>
        </p:nvSpPr>
        <p:spPr bwMode="auto">
          <a:xfrm>
            <a:off x="320675" y="457200"/>
            <a:ext cx="2056606" cy="561975"/>
          </a:xfrm>
          <a:prstGeom prst="rect">
            <a:avLst/>
          </a:prstGeom>
          <a:noFill/>
          <a:ln>
            <a:noFill/>
          </a:ln>
          <a:extLst/>
        </p:spPr>
        <p:txBody>
          <a:bodyPr vert="horz" wrap="square" lIns="81510" tIns="40755" rIns="81510" bIns="40755" numCol="1" anchor="t" anchorCtr="0" compatLnSpc="1">
            <a:prstTxWarp prst="textNoShape">
              <a:avLst/>
            </a:prstTxWarp>
          </a:bodyPr>
          <a:lstStyle>
            <a:defPPr>
              <a:defRPr lang="en-US"/>
            </a:defPPr>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a:ea typeface="Open Sans Condensed" panose="020B0806030504020204" pitchFamily="34" charset="0"/>
                <a:cs typeface="Open Sans Condensed" panose="020B0806030504020204" pitchFamily="34" charset="0"/>
              </a:rPr>
              <a:t>Resumen</a:t>
            </a:r>
          </a:p>
        </p:txBody>
      </p:sp>
      <p:sp>
        <p:nvSpPr>
          <p:cNvPr id="4" name="Oval 3"/>
          <p:cNvSpPr/>
          <p:nvPr/>
        </p:nvSpPr>
        <p:spPr>
          <a:xfrm>
            <a:off x="364839" y="209668"/>
            <a:ext cx="164592" cy="164592"/>
          </a:xfrm>
          <a:prstGeom prst="ellipse">
            <a:avLst/>
          </a:prstGeom>
          <a:solidFill>
            <a:srgbClr val="FF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5" name="Straight Connector 4"/>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15119" y="164812"/>
            <a:ext cx="2747962" cy="246221"/>
          </a:xfrm>
          <a:prstGeom prst="rect">
            <a:avLst/>
          </a:prstGeom>
        </p:spPr>
        <p:txBody>
          <a:bodyPr wrap="square">
            <a:spAutoFit/>
          </a:bodyPr>
          <a:lstStyle/>
          <a:p>
            <a:r>
              <a:rPr lang="en-US" altLang="en-US" sz="1000" b="1" kern="0" dirty="0" smtClean="0">
                <a:solidFill>
                  <a:srgbClr val="FF9201"/>
                </a:solidFill>
                <a:latin typeface="+mj-lt"/>
                <a:ea typeface="Tahoma" panose="020B0604030504040204" pitchFamily="34" charset="0"/>
                <a:cs typeface="Tahoma" panose="020B0604030504040204" pitchFamily="34" charset="0"/>
              </a:rPr>
              <a:t>&gt;</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err="1">
                <a:solidFill>
                  <a:srgbClr val="FA834E"/>
                </a:solidFill>
                <a:latin typeface="+mj-lt"/>
                <a:ea typeface="Tahoma" panose="020B0604030504040204" pitchFamily="34" charset="0"/>
                <a:cs typeface="Tahoma" panose="020B0604030504040204" pitchFamily="34" charset="0"/>
              </a:rPr>
              <a:t>Finalizar</a:t>
            </a:r>
            <a:endParaRPr lang="en-US" altLang="en-US" sz="1000" b="0" kern="0" dirty="0">
              <a:solidFill>
                <a:srgbClr val="FA834E"/>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0628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4294967295"/>
          </p:nvPr>
        </p:nvSpPr>
        <p:spPr>
          <a:xfrm>
            <a:off x="331456" y="2590800"/>
            <a:ext cx="5779626" cy="2819400"/>
          </a:xfrm>
          <a:prstGeom prst="rect">
            <a:avLst/>
          </a:prstGeom>
        </p:spPr>
        <p:txBody>
          <a:bodyPr/>
          <a:lstStyle/>
          <a:p>
            <a:pPr marL="0" indent="0">
              <a:spcBef>
                <a:spcPct val="0"/>
              </a:spcBef>
              <a:spcAft>
                <a:spcPts val="1000"/>
              </a:spcAft>
              <a:buNone/>
            </a:pPr>
            <a:r>
              <a:rPr lang="es-ES" altLang="en-US" sz="1300" b="1" dirty="0">
                <a:solidFill>
                  <a:srgbClr val="DA5500"/>
                </a:solidFill>
                <a:latin typeface="+mj-lt"/>
                <a:ea typeface="Open Sans" panose="020B0606030504020204" pitchFamily="34" charset="0"/>
                <a:cs typeface="Open Sans" panose="020B0606030504020204" pitchFamily="34" charset="0"/>
              </a:rPr>
              <a:t>Beneficios de investigar y analizar los incidentes:</a:t>
            </a:r>
            <a:endParaRPr lang="en-US" altLang="en-US" sz="1300" b="1" dirty="0" smtClean="0">
              <a:solidFill>
                <a:srgbClr val="DA5500"/>
              </a:solidFill>
              <a:latin typeface="+mj-lt"/>
              <a:ea typeface="Open Sans" panose="020B0606030504020204" pitchFamily="34" charset="0"/>
              <a:cs typeface="Open Sans" panose="020B0606030504020204" pitchFamily="34" charset="0"/>
            </a:endParaRPr>
          </a:p>
          <a:p>
            <a:pPr marL="342900" indent="-342900">
              <a:spcBef>
                <a:spcPct val="0"/>
              </a:spcBef>
              <a:spcAft>
                <a:spcPts val="1300"/>
              </a:spcAft>
              <a:buFont typeface="Tahoma"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Identificar </a:t>
            </a:r>
            <a:r>
              <a:rPr lang="es-ES" altLang="en-US" sz="1300" dirty="0">
                <a:solidFill>
                  <a:srgbClr val="333333"/>
                </a:solidFill>
                <a:latin typeface="+mj-lt"/>
                <a:ea typeface="Open Sans" panose="020B0606030504020204" pitchFamily="34" charset="0"/>
                <a:cs typeface="Open Sans" panose="020B0606030504020204" pitchFamily="34" charset="0"/>
              </a:rPr>
              <a:t>condiciones y comportamientos poco seguros</a:t>
            </a:r>
          </a:p>
          <a:p>
            <a:pPr marL="342900" indent="-342900">
              <a:spcBef>
                <a:spcPct val="0"/>
              </a:spcBef>
              <a:spcAft>
                <a:spcPts val="1300"/>
              </a:spcAft>
              <a:buFont typeface="Tahoma"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Identificar </a:t>
            </a:r>
            <a:r>
              <a:rPr lang="es-ES" altLang="en-US" sz="1300" dirty="0">
                <a:solidFill>
                  <a:srgbClr val="333333"/>
                </a:solidFill>
                <a:latin typeface="+mj-lt"/>
                <a:ea typeface="Open Sans" panose="020B0606030504020204" pitchFamily="34" charset="0"/>
                <a:cs typeface="Open Sans" panose="020B0606030504020204" pitchFamily="34" charset="0"/>
              </a:rPr>
              <a:t>cambios organizativos necesarios</a:t>
            </a:r>
          </a:p>
          <a:p>
            <a:pPr marL="342900" indent="-342900">
              <a:spcBef>
                <a:spcPct val="0"/>
              </a:spcBef>
              <a:spcAft>
                <a:spcPts val="1300"/>
              </a:spcAft>
              <a:buFont typeface="Tahoma"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Proporcionar </a:t>
            </a:r>
            <a:r>
              <a:rPr lang="es-ES" altLang="en-US" sz="1300" dirty="0">
                <a:solidFill>
                  <a:srgbClr val="333333"/>
                </a:solidFill>
                <a:latin typeface="+mj-lt"/>
                <a:ea typeface="Open Sans" panose="020B0606030504020204" pitchFamily="34" charset="0"/>
                <a:cs typeface="Open Sans" panose="020B0606030504020204" pitchFamily="34" charset="0"/>
              </a:rPr>
              <a:t>sugerencias constructiva</a:t>
            </a:r>
          </a:p>
          <a:p>
            <a:pPr marL="342900" indent="-342900">
              <a:spcBef>
                <a:spcPct val="0"/>
              </a:spcBef>
              <a:spcAft>
                <a:spcPts val="1300"/>
              </a:spcAft>
              <a:buFont typeface="Tahoma"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Reforzar </a:t>
            </a:r>
            <a:r>
              <a:rPr lang="es-ES" altLang="en-US" sz="1300" dirty="0">
                <a:solidFill>
                  <a:srgbClr val="333333"/>
                </a:solidFill>
                <a:latin typeface="+mj-lt"/>
                <a:ea typeface="Open Sans" panose="020B0606030504020204" pitchFamily="34" charset="0"/>
                <a:cs typeface="Open Sans" panose="020B0606030504020204" pitchFamily="34" charset="0"/>
              </a:rPr>
              <a:t>las mejores prácticas</a:t>
            </a:r>
          </a:p>
          <a:p>
            <a:pPr marL="342900" indent="-342900">
              <a:spcBef>
                <a:spcPct val="0"/>
              </a:spcBef>
              <a:spcAft>
                <a:spcPts val="1300"/>
              </a:spcAft>
              <a:buFont typeface="Tahoma"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Reducir </a:t>
            </a:r>
            <a:r>
              <a:rPr lang="es-ES" altLang="en-US" sz="1300" dirty="0">
                <a:solidFill>
                  <a:srgbClr val="333333"/>
                </a:solidFill>
                <a:latin typeface="+mj-lt"/>
                <a:ea typeface="Open Sans" panose="020B0606030504020204" pitchFamily="34" charset="0"/>
                <a:cs typeface="Open Sans" panose="020B0606030504020204" pitchFamily="34" charset="0"/>
              </a:rPr>
              <a:t>los incidentes futuros</a:t>
            </a:r>
          </a:p>
          <a:p>
            <a:pPr marL="342900" indent="-342900">
              <a:spcBef>
                <a:spcPct val="0"/>
              </a:spcBef>
              <a:spcAft>
                <a:spcPts val="1300"/>
              </a:spcAft>
              <a:buFont typeface="Tahoma" pitchFamily="34" charset="0"/>
              <a:buChar char="•"/>
            </a:pPr>
            <a:r>
              <a:rPr lang="es-ES" altLang="en-US" sz="1300" dirty="0" smtClean="0">
                <a:solidFill>
                  <a:srgbClr val="333333"/>
                </a:solidFill>
                <a:latin typeface="+mj-lt"/>
                <a:ea typeface="Open Sans" panose="020B0606030504020204" pitchFamily="34" charset="0"/>
                <a:cs typeface="Open Sans" panose="020B0606030504020204" pitchFamily="34" charset="0"/>
              </a:rPr>
              <a:t>Priorizar </a:t>
            </a:r>
            <a:r>
              <a:rPr lang="es-ES" altLang="en-US" sz="1300" dirty="0">
                <a:solidFill>
                  <a:srgbClr val="333333"/>
                </a:solidFill>
                <a:latin typeface="+mj-lt"/>
                <a:ea typeface="Open Sans" panose="020B0606030504020204" pitchFamily="34" charset="0"/>
                <a:cs typeface="Open Sans" panose="020B0606030504020204" pitchFamily="34" charset="0"/>
              </a:rPr>
              <a:t>la seguridad y bienestar de todos en la organización</a:t>
            </a:r>
          </a:p>
          <a:p>
            <a:pPr marL="342900" indent="-342900" eaLnBrk="1" hangingPunct="1">
              <a:spcBef>
                <a:spcPct val="0"/>
              </a:spcBef>
              <a:spcAft>
                <a:spcPts val="1300"/>
              </a:spcAft>
              <a:buFont typeface="Tahoma" pitchFamily="34" charset="0"/>
              <a:buChar char="•"/>
            </a:pPr>
            <a:endParaRPr lang="en-US" altLang="en-US" sz="1300" dirty="0" smtClean="0">
              <a:solidFill>
                <a:srgbClr val="333333"/>
              </a:solidFill>
              <a:latin typeface="+mj-lt"/>
              <a:ea typeface="Open Sans" panose="020B0606030504020204" pitchFamily="34" charset="0"/>
              <a:cs typeface="Open Sans" panose="020B0606030504020204" pitchFamily="34" charset="0"/>
            </a:endParaRPr>
          </a:p>
        </p:txBody>
      </p:sp>
      <p:sp>
        <p:nvSpPr>
          <p:cNvPr id="8" name="Title 1"/>
          <p:cNvSpPr txBox="1">
            <a:spLocks/>
          </p:cNvSpPr>
          <p:nvPr/>
        </p:nvSpPr>
        <p:spPr bwMode="auto">
          <a:xfrm>
            <a:off x="341191" y="516104"/>
            <a:ext cx="5999283" cy="381000"/>
          </a:xfrm>
          <a:prstGeom prst="rect">
            <a:avLst/>
          </a:prstGeom>
          <a:noFill/>
          <a:ln>
            <a:noFill/>
          </a:ln>
          <a:extLst/>
        </p:spPr>
        <p:txBody>
          <a:bodyPr vert="horz" wrap="square" lIns="81510" tIns="40755" rIns="81510" bIns="40755" numCol="1" anchor="ctr"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a:ea typeface="Open Sans Condensed" panose="020B0806030504020204" pitchFamily="34" charset="0"/>
                <a:cs typeface="Open Sans Condensed" panose="020B0806030504020204" pitchFamily="34" charset="0"/>
              </a:rPr>
              <a:t>Responder, </a:t>
            </a:r>
            <a:r>
              <a:rPr lang="en-US" altLang="en-US" sz="2800" dirty="0" err="1">
                <a:ea typeface="Open Sans Condensed" panose="020B0806030504020204" pitchFamily="34" charset="0"/>
                <a:cs typeface="Open Sans Condensed" panose="020B0806030504020204" pitchFamily="34" charset="0"/>
              </a:rPr>
              <a:t>investigar</a:t>
            </a:r>
            <a:r>
              <a:rPr lang="en-US" altLang="en-US" sz="2800" dirty="0">
                <a:ea typeface="Open Sans Condensed" panose="020B0806030504020204" pitchFamily="34" charset="0"/>
                <a:cs typeface="Open Sans Condensed" panose="020B0806030504020204" pitchFamily="34" charset="0"/>
              </a:rPr>
              <a:t> y </a:t>
            </a:r>
            <a:r>
              <a:rPr lang="en-US" altLang="en-US" sz="2800" dirty="0" err="1">
                <a:ea typeface="Open Sans Condensed" panose="020B0806030504020204" pitchFamily="34" charset="0"/>
                <a:cs typeface="Open Sans Condensed" panose="020B0806030504020204" pitchFamily="34" charset="0"/>
              </a:rPr>
              <a:t>analizar</a:t>
            </a:r>
            <a:endParaRPr lang="en-US" altLang="en-US" sz="2800" dirty="0">
              <a:ea typeface="Open Sans Condensed" panose="020B0806030504020204" pitchFamily="34" charset="0"/>
              <a:cs typeface="Open Sans Condensed" panose="020B0806030504020204" pitchFamily="34" charset="0"/>
            </a:endParaRPr>
          </a:p>
        </p:txBody>
      </p:sp>
      <p:sp>
        <p:nvSpPr>
          <p:cNvPr id="2" name="Rectangle 1"/>
          <p:cNvSpPr/>
          <p:nvPr/>
        </p:nvSpPr>
        <p:spPr>
          <a:xfrm>
            <a:off x="325900" y="1383175"/>
            <a:ext cx="5785181" cy="692497"/>
          </a:xfrm>
          <a:prstGeom prst="rect">
            <a:avLst/>
          </a:prstGeom>
        </p:spPr>
        <p:txBody>
          <a:bodyPr wrap="square">
            <a:spAutoFit/>
          </a:bodyPr>
          <a:lstStyle/>
          <a:p>
            <a:pPr marL="0" indent="0">
              <a:spcBef>
                <a:spcPts val="0"/>
              </a:spcBef>
              <a:spcAft>
                <a:spcPts val="1000"/>
              </a:spcAft>
              <a:buNone/>
            </a:pPr>
            <a:r>
              <a:rPr lang="es-ES" sz="1300" b="0" dirty="0">
                <a:solidFill>
                  <a:srgbClr val="333333"/>
                </a:solidFill>
                <a:latin typeface="+mj-lt"/>
                <a:ea typeface="Open Sans" panose="020B0606030504020204" pitchFamily="34" charset="0"/>
                <a:cs typeface="Open Sans" panose="020B0606030504020204" pitchFamily="34" charset="0"/>
              </a:rPr>
              <a:t>Las siguientes diapositivas tratan sobre la preparación organizativa y la respuesta a incidentes, algunas causas básicas, cómo llevar a cabo una investigación y los métodos de análisis.</a:t>
            </a:r>
            <a:endParaRPr lang="en-US" sz="1300" b="0" dirty="0">
              <a:solidFill>
                <a:srgbClr val="333333"/>
              </a:solidFill>
              <a:latin typeface="+mj-lt"/>
              <a:ea typeface="Open Sans" panose="020B0606030504020204" pitchFamily="34" charset="0"/>
              <a:cs typeface="Open Sans" panose="020B0606030504020204" pitchFamily="34" charset="0"/>
            </a:endParaRPr>
          </a:p>
        </p:txBody>
      </p:sp>
      <p:sp>
        <p:nvSpPr>
          <p:cNvPr id="5" name="Rectangle 4"/>
          <p:cNvSpPr/>
          <p:nvPr/>
        </p:nvSpPr>
        <p:spPr>
          <a:xfrm>
            <a:off x="315119" y="164812"/>
            <a:ext cx="2210594" cy="246221"/>
          </a:xfrm>
          <a:prstGeom prst="rect">
            <a:avLst/>
          </a:prstGeom>
        </p:spPr>
        <p:txBody>
          <a:bodyPr wrap="square">
            <a:spAutoFit/>
          </a:bodyPr>
          <a:lstStyle/>
          <a:p>
            <a:r>
              <a:rPr lang="en-US" altLang="en-US" sz="1000" b="0" kern="0" smtClean="0">
                <a:solidFill>
                  <a:srgbClr val="FA834E"/>
                </a:solidFill>
                <a:latin typeface="+mj-lt"/>
                <a:ea typeface="Tahoma" panose="020B0604030504040204" pitchFamily="34" charset="0"/>
                <a:cs typeface="Tahoma" panose="020B0604030504040204" pitchFamily="34" charset="0"/>
              </a:rPr>
              <a:t>&gt;   </a:t>
            </a:r>
            <a:r>
              <a:rPr lang="en-US" altLang="en-US" sz="1000" b="0" kern="0">
                <a:solidFill>
                  <a:srgbClr val="FA834E"/>
                </a:solidFill>
                <a:latin typeface="+mj-lt"/>
                <a:ea typeface="Open Sans" panose="020B0606030504020204" pitchFamily="34" charset="0"/>
                <a:cs typeface="Open Sans" panose="020B0606030504020204" pitchFamily="34" charset="0"/>
              </a:rPr>
              <a:t>Introducción</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9" name="Straight Connector 8"/>
          <p:cNvCxnSpPr/>
          <p:nvPr/>
        </p:nvCxnSpPr>
        <p:spPr>
          <a:xfrm>
            <a:off x="320675" y="457200"/>
            <a:ext cx="57904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407" y="1539586"/>
            <a:ext cx="3109286" cy="4325128"/>
          </a:xfrm>
          <a:prstGeom prst="rect">
            <a:avLst/>
          </a:prstGeom>
        </p:spPr>
      </p:pic>
    </p:spTree>
    <p:extLst>
      <p:ext uri="{BB962C8B-B14F-4D97-AF65-F5344CB8AC3E}">
        <p14:creationId xmlns:p14="http://schemas.microsoft.com/office/powerpoint/2010/main" val="400369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40291" y="1371600"/>
            <a:ext cx="5375790" cy="3171825"/>
          </a:xfrm>
          <a:prstGeom prst="rect">
            <a:avLst/>
          </a:prstGeom>
        </p:spPr>
        <p:txBody>
          <a:bodyPr/>
          <a:lstStyle/>
          <a:p>
            <a:pPr marL="0" indent="0">
              <a:spcBef>
                <a:spcPct val="0"/>
              </a:spcBef>
              <a:spcAft>
                <a:spcPts val="1100"/>
              </a:spcAft>
              <a:buClr>
                <a:schemeClr val="tx1"/>
              </a:buClr>
              <a:buNone/>
              <a:defRPr/>
            </a:pPr>
            <a:r>
              <a:rPr lang="en-US" sz="1500" b="1" dirty="0" err="1">
                <a:solidFill>
                  <a:srgbClr val="FA834E"/>
                </a:solidFill>
                <a:latin typeface="+mj-lt"/>
                <a:ea typeface="Open Sans" panose="020B0606030504020204" pitchFamily="34" charset="0"/>
                <a:cs typeface="Open Sans" panose="020B0606030504020204" pitchFamily="34" charset="0"/>
              </a:rPr>
              <a:t>Qué</a:t>
            </a:r>
            <a:r>
              <a:rPr lang="en-US" sz="1500" b="1" dirty="0">
                <a:solidFill>
                  <a:srgbClr val="FA834E"/>
                </a:solidFill>
                <a:latin typeface="+mj-lt"/>
                <a:ea typeface="Open Sans" panose="020B0606030504020204" pitchFamily="34" charset="0"/>
                <a:cs typeface="Open Sans" panose="020B0606030504020204" pitchFamily="34" charset="0"/>
              </a:rPr>
              <a:t> </a:t>
            </a:r>
            <a:r>
              <a:rPr lang="en-US" sz="1500" b="1" dirty="0" err="1">
                <a:solidFill>
                  <a:srgbClr val="FA834E"/>
                </a:solidFill>
                <a:latin typeface="+mj-lt"/>
                <a:ea typeface="Open Sans" panose="020B0606030504020204" pitchFamily="34" charset="0"/>
                <a:cs typeface="Open Sans" panose="020B0606030504020204" pitchFamily="34" charset="0"/>
              </a:rPr>
              <a:t>necesita</a:t>
            </a:r>
            <a:r>
              <a:rPr lang="en-US" sz="1500" b="1" dirty="0">
                <a:solidFill>
                  <a:srgbClr val="FA834E"/>
                </a:solidFill>
                <a:latin typeface="+mj-lt"/>
                <a:ea typeface="Open Sans" panose="020B0606030504020204" pitchFamily="34" charset="0"/>
                <a:cs typeface="Open Sans" panose="020B0606030504020204" pitchFamily="34" charset="0"/>
              </a:rPr>
              <a:t> </a:t>
            </a:r>
            <a:r>
              <a:rPr lang="en-US" sz="1500" b="1" dirty="0" smtClean="0">
                <a:solidFill>
                  <a:srgbClr val="FA834E"/>
                </a:solidFill>
                <a:latin typeface="+mj-lt"/>
                <a:ea typeface="Open Sans" panose="020B0606030504020204" pitchFamily="34" charset="0"/>
                <a:cs typeface="Open Sans" panose="020B0606030504020204" pitchFamily="34" charset="0"/>
              </a:rPr>
              <a:t>saber:</a:t>
            </a:r>
            <a:endParaRPr lang="en-US" sz="1500" dirty="0" smtClean="0">
              <a:latin typeface="+mj-lt"/>
              <a:ea typeface="Open Sans" panose="020B0606030504020204" pitchFamily="34" charset="0"/>
              <a:cs typeface="Open Sans" panose="020B0606030504020204" pitchFamily="34" charset="0"/>
            </a:endParaRPr>
          </a:p>
          <a:p>
            <a:pPr marL="349250" indent="-349250">
              <a:spcBef>
                <a:spcPct val="0"/>
              </a:spcBef>
              <a:spcAft>
                <a:spcPts val="1500"/>
              </a:spcAft>
              <a:buClr>
                <a:schemeClr val="tx1"/>
              </a:buClr>
              <a:buFont typeface="+mj-lt"/>
              <a:buAutoNum type="arabicPeriod"/>
              <a:defRPr/>
            </a:pPr>
            <a:r>
              <a:rPr lang="es-ES" sz="1500" dirty="0">
                <a:solidFill>
                  <a:srgbClr val="333333"/>
                </a:solidFill>
                <a:latin typeface="+mj-lt"/>
                <a:ea typeface="Open Sans" panose="020B0606030504020204" pitchFamily="34" charset="0"/>
                <a:cs typeface="Open Sans" panose="020B0606030504020204" pitchFamily="34" charset="0"/>
              </a:rPr>
              <a:t>Pirámide de seguridad</a:t>
            </a:r>
          </a:p>
          <a:p>
            <a:pPr marL="349250" indent="-349250">
              <a:spcBef>
                <a:spcPct val="0"/>
              </a:spcBef>
              <a:spcAft>
                <a:spcPts val="1500"/>
              </a:spcAft>
              <a:buClr>
                <a:schemeClr val="tx1"/>
              </a:buClr>
              <a:buFont typeface="+mj-lt"/>
              <a:buAutoNum type="arabicPeriod"/>
              <a:defRPr/>
            </a:pPr>
            <a:r>
              <a:rPr lang="es-ES" sz="1500" dirty="0" smtClean="0">
                <a:solidFill>
                  <a:srgbClr val="333333"/>
                </a:solidFill>
                <a:latin typeface="+mj-lt"/>
                <a:ea typeface="Open Sans" panose="020B0606030504020204" pitchFamily="34" charset="0"/>
                <a:cs typeface="Open Sans" panose="020B0606030504020204" pitchFamily="34" charset="0"/>
              </a:rPr>
              <a:t>La </a:t>
            </a:r>
            <a:r>
              <a:rPr lang="es-ES" sz="1500" dirty="0">
                <a:solidFill>
                  <a:srgbClr val="333333"/>
                </a:solidFill>
                <a:latin typeface="+mj-lt"/>
                <a:ea typeface="Open Sans" panose="020B0606030504020204" pitchFamily="34" charset="0"/>
                <a:cs typeface="Open Sans" panose="020B0606030504020204" pitchFamily="34" charset="0"/>
              </a:rPr>
              <a:t>importancia de investigar y </a:t>
            </a:r>
            <a:r>
              <a:rPr lang="es-ES" sz="1500" dirty="0" smtClean="0">
                <a:solidFill>
                  <a:srgbClr val="333333"/>
                </a:solidFill>
                <a:latin typeface="+mj-lt"/>
                <a:ea typeface="Open Sans" panose="020B0606030504020204" pitchFamily="34" charset="0"/>
                <a:cs typeface="Open Sans" panose="020B0606030504020204" pitchFamily="34" charset="0"/>
              </a:rPr>
              <a:t>documentar </a:t>
            </a:r>
            <a:r>
              <a:rPr lang="es-ES" sz="1500" dirty="0">
                <a:solidFill>
                  <a:srgbClr val="333333"/>
                </a:solidFill>
                <a:latin typeface="+mj-lt"/>
                <a:ea typeface="Open Sans" panose="020B0606030504020204" pitchFamily="34" charset="0"/>
                <a:cs typeface="Open Sans" panose="020B0606030504020204" pitchFamily="34" charset="0"/>
              </a:rPr>
              <a:t>los cuasi accidentes y las condiciones </a:t>
            </a:r>
            <a:r>
              <a:rPr lang="es-ES" sz="1500" dirty="0" smtClean="0">
                <a:solidFill>
                  <a:srgbClr val="333333"/>
                </a:solidFill>
                <a:latin typeface="+mj-lt"/>
                <a:ea typeface="Open Sans" panose="020B0606030504020204" pitchFamily="34" charset="0"/>
                <a:cs typeface="Open Sans" panose="020B0606030504020204" pitchFamily="34" charset="0"/>
              </a:rPr>
              <a:t>de </a:t>
            </a:r>
            <a:r>
              <a:rPr lang="es-ES" sz="1500" dirty="0">
                <a:solidFill>
                  <a:srgbClr val="333333"/>
                </a:solidFill>
                <a:latin typeface="+mj-lt"/>
                <a:ea typeface="Open Sans" panose="020B0606030504020204" pitchFamily="34" charset="0"/>
                <a:cs typeface="Open Sans" panose="020B0606030504020204" pitchFamily="34" charset="0"/>
              </a:rPr>
              <a:t>trabajo inseguras</a:t>
            </a:r>
          </a:p>
          <a:p>
            <a:pPr marL="349250" indent="-349250">
              <a:spcBef>
                <a:spcPct val="0"/>
              </a:spcBef>
              <a:spcAft>
                <a:spcPts val="1500"/>
              </a:spcAft>
              <a:buClr>
                <a:schemeClr val="tx1"/>
              </a:buClr>
              <a:buFont typeface="+mj-lt"/>
              <a:buAutoNum type="arabicPeriod"/>
              <a:defRPr/>
            </a:pPr>
            <a:r>
              <a:rPr lang="es-ES" sz="1500" dirty="0" smtClean="0">
                <a:solidFill>
                  <a:srgbClr val="333333"/>
                </a:solidFill>
                <a:latin typeface="+mj-lt"/>
                <a:ea typeface="Open Sans" panose="020B0606030504020204" pitchFamily="34" charset="0"/>
                <a:cs typeface="Open Sans" panose="020B0606030504020204" pitchFamily="34" charset="0"/>
              </a:rPr>
              <a:t>Acciones </a:t>
            </a:r>
            <a:r>
              <a:rPr lang="es-ES" sz="1500" dirty="0">
                <a:solidFill>
                  <a:srgbClr val="333333"/>
                </a:solidFill>
                <a:latin typeface="+mj-lt"/>
                <a:ea typeface="Open Sans" panose="020B0606030504020204" pitchFamily="34" charset="0"/>
                <a:cs typeface="Open Sans" panose="020B0606030504020204" pitchFamily="34" charset="0"/>
              </a:rPr>
              <a:t>o condiciones poco seguras que pueden llevar </a:t>
            </a:r>
            <a:r>
              <a:rPr lang="es-ES" sz="1500" dirty="0" smtClean="0">
                <a:solidFill>
                  <a:srgbClr val="333333"/>
                </a:solidFill>
                <a:latin typeface="+mj-lt"/>
                <a:ea typeface="Open Sans" panose="020B0606030504020204" pitchFamily="34" charset="0"/>
                <a:cs typeface="Open Sans" panose="020B0606030504020204" pitchFamily="34" charset="0"/>
              </a:rPr>
              <a:t>a incidentes</a:t>
            </a:r>
            <a:endParaRPr lang="es-ES" sz="1500" dirty="0">
              <a:solidFill>
                <a:srgbClr val="333333"/>
              </a:solidFill>
              <a:latin typeface="+mj-lt"/>
              <a:ea typeface="Open Sans" panose="020B0606030504020204" pitchFamily="34" charset="0"/>
              <a:cs typeface="Open Sans" panose="020B0606030504020204" pitchFamily="34" charset="0"/>
            </a:endParaRPr>
          </a:p>
          <a:p>
            <a:pPr marL="349250" indent="-349250">
              <a:spcBef>
                <a:spcPct val="0"/>
              </a:spcBef>
              <a:spcAft>
                <a:spcPts val="1500"/>
              </a:spcAft>
              <a:buClr>
                <a:schemeClr val="tx1"/>
              </a:buClr>
              <a:buFont typeface="+mj-lt"/>
              <a:buAutoNum type="arabicPeriod"/>
              <a:defRPr/>
            </a:pPr>
            <a:r>
              <a:rPr lang="es-ES" sz="1500" dirty="0" smtClean="0">
                <a:solidFill>
                  <a:srgbClr val="333333"/>
                </a:solidFill>
                <a:latin typeface="+mj-lt"/>
                <a:ea typeface="Open Sans" panose="020B0606030504020204" pitchFamily="34" charset="0"/>
                <a:cs typeface="Open Sans" panose="020B0606030504020204" pitchFamily="34" charset="0"/>
              </a:rPr>
              <a:t>Causas </a:t>
            </a:r>
            <a:r>
              <a:rPr lang="es-ES" sz="1500" dirty="0">
                <a:solidFill>
                  <a:srgbClr val="333333"/>
                </a:solidFill>
                <a:latin typeface="+mj-lt"/>
                <a:ea typeface="Open Sans" panose="020B0606030504020204" pitchFamily="34" charset="0"/>
                <a:cs typeface="Open Sans" panose="020B0606030504020204" pitchFamily="34" charset="0"/>
              </a:rPr>
              <a:t>organizativas de incidentes</a:t>
            </a:r>
          </a:p>
        </p:txBody>
      </p:sp>
      <p:sp>
        <p:nvSpPr>
          <p:cNvPr id="9" name="Title 1"/>
          <p:cNvSpPr txBox="1">
            <a:spLocks/>
          </p:cNvSpPr>
          <p:nvPr/>
        </p:nvSpPr>
        <p:spPr bwMode="auto">
          <a:xfrm>
            <a:off x="2606675" y="457200"/>
            <a:ext cx="6534309" cy="410954"/>
          </a:xfrm>
          <a:prstGeom prst="rect">
            <a:avLst/>
          </a:prstGeom>
          <a:noFill/>
          <a:ln>
            <a:noFill/>
          </a:ln>
          <a:extLst/>
        </p:spPr>
        <p:txBody>
          <a:bodyPr vert="horz" wrap="square" lIns="81510" tIns="40755" rIns="81510" bIns="40755" numCol="1" anchor="ctr" anchorCtr="0" compatLnSpc="1">
            <a:prstTxWarp prst="textNoShape">
              <a:avLst/>
            </a:prstTxWarp>
          </a:bodyPr>
          <a:lstStyle>
            <a:lvl1pPr eaLnBrk="0" hangingPunct="0">
              <a:defRPr sz="2000">
                <a:solidFill>
                  <a:srgbClr val="4A72A8"/>
                </a:solidFill>
                <a:latin typeface="+mj-lt"/>
                <a:ea typeface="+mj-ea"/>
                <a:cs typeface="+mj-cs"/>
              </a:defRPr>
            </a:lvl1pPr>
            <a:lvl2pPr algn="ctr" eaLnBrk="1" hangingPunct="1">
              <a:defRPr sz="2042">
                <a:solidFill>
                  <a:schemeClr val="bg1"/>
                </a:solidFill>
                <a:latin typeface="Tahoma" pitchFamily="34" charset="0"/>
                <a:cs typeface="Arial" charset="0"/>
              </a:defRPr>
            </a:lvl2pPr>
            <a:lvl3pPr algn="ctr" eaLnBrk="1" hangingPunct="1">
              <a:defRPr sz="2042">
                <a:solidFill>
                  <a:schemeClr val="bg1"/>
                </a:solidFill>
                <a:latin typeface="Tahoma" pitchFamily="34" charset="0"/>
                <a:cs typeface="Arial" charset="0"/>
              </a:defRPr>
            </a:lvl3pPr>
            <a:lvl4pPr algn="ctr" eaLnBrk="1" hangingPunct="1">
              <a:defRPr sz="2042">
                <a:solidFill>
                  <a:schemeClr val="bg1"/>
                </a:solidFill>
                <a:latin typeface="Tahoma" pitchFamily="34" charset="0"/>
                <a:cs typeface="Arial" charset="0"/>
              </a:defRPr>
            </a:lvl4pPr>
            <a:lvl5pPr algn="ctr" eaLnBrk="1" hangingPunct="1">
              <a:defRPr sz="2042">
                <a:solidFill>
                  <a:schemeClr val="bg1"/>
                </a:solidFill>
                <a:latin typeface="Tahoma" pitchFamily="34" charset="0"/>
                <a:cs typeface="Arial" charset="0"/>
              </a:defRPr>
            </a:lvl5pPr>
            <a:lvl6pPr marL="462363" algn="ctr" fontAlgn="base">
              <a:spcBef>
                <a:spcPct val="0"/>
              </a:spcBef>
              <a:spcAft>
                <a:spcPct val="0"/>
              </a:spcAft>
              <a:defRPr sz="2042">
                <a:solidFill>
                  <a:schemeClr val="bg1"/>
                </a:solidFill>
                <a:latin typeface="Tahoma" pitchFamily="34" charset="0"/>
                <a:cs typeface="Arial" charset="0"/>
              </a:defRPr>
            </a:lvl6pPr>
            <a:lvl7pPr marL="924726" algn="ctr" fontAlgn="base">
              <a:spcBef>
                <a:spcPct val="0"/>
              </a:spcBef>
              <a:spcAft>
                <a:spcPct val="0"/>
              </a:spcAft>
              <a:defRPr sz="2042">
                <a:solidFill>
                  <a:schemeClr val="bg1"/>
                </a:solidFill>
                <a:latin typeface="Tahoma" pitchFamily="34" charset="0"/>
                <a:cs typeface="Arial" charset="0"/>
              </a:defRPr>
            </a:lvl7pPr>
            <a:lvl8pPr marL="1387090" algn="ctr" fontAlgn="base">
              <a:spcBef>
                <a:spcPct val="0"/>
              </a:spcBef>
              <a:spcAft>
                <a:spcPct val="0"/>
              </a:spcAft>
              <a:defRPr sz="2042">
                <a:solidFill>
                  <a:schemeClr val="bg1"/>
                </a:solidFill>
                <a:latin typeface="Tahoma" pitchFamily="34" charset="0"/>
                <a:cs typeface="Arial" charset="0"/>
              </a:defRPr>
            </a:lvl8pPr>
            <a:lvl9pPr marL="1849453" algn="ctr" fontAlgn="base">
              <a:spcBef>
                <a:spcPct val="0"/>
              </a:spcBef>
              <a:spcAft>
                <a:spcPct val="0"/>
              </a:spcAft>
              <a:defRPr sz="2042">
                <a:solidFill>
                  <a:schemeClr val="bg1"/>
                </a:solidFill>
                <a:latin typeface="Tahoma" pitchFamily="34" charset="0"/>
                <a:cs typeface="Arial" charset="0"/>
              </a:defRPr>
            </a:lvl9pPr>
          </a:lstStyle>
          <a:p>
            <a:r>
              <a:rPr lang="en-US" altLang="en-US" sz="2800" dirty="0" err="1">
                <a:ea typeface="Open Sans Condensed" panose="020B0806030504020204" pitchFamily="34" charset="0"/>
                <a:cs typeface="Open Sans Condensed" panose="020B0806030504020204" pitchFamily="34" charset="0"/>
              </a:rPr>
              <a:t>Información</a:t>
            </a:r>
            <a:r>
              <a:rPr lang="en-US" altLang="en-US" sz="2800" dirty="0">
                <a:ea typeface="Open Sans Condensed" panose="020B0806030504020204" pitchFamily="34" charset="0"/>
                <a:cs typeface="Open Sans Condensed" panose="020B0806030504020204" pitchFamily="34" charset="0"/>
              </a:rPr>
              <a:t> general</a:t>
            </a:r>
          </a:p>
        </p:txBody>
      </p:sp>
      <p:sp>
        <p:nvSpPr>
          <p:cNvPr id="15" name="TextBox 14"/>
          <p:cNvSpPr txBox="1"/>
          <p:nvPr/>
        </p:nvSpPr>
        <p:spPr>
          <a:xfrm>
            <a:off x="178207" y="-134005"/>
            <a:ext cx="2133600" cy="4401205"/>
          </a:xfrm>
          <a:prstGeom prst="rect">
            <a:avLst/>
          </a:prstGeom>
          <a:noFill/>
        </p:spPr>
        <p:txBody>
          <a:bodyPr wrap="square" rtlCol="0">
            <a:spAutoFit/>
          </a:bodyPr>
          <a:lstStyle/>
          <a:p>
            <a:r>
              <a:rPr lang="en-US" sz="28000" dirty="0" smtClean="0">
                <a:solidFill>
                  <a:srgbClr val="FA834E"/>
                </a:solidFill>
              </a:rPr>
              <a:t>1</a:t>
            </a:r>
            <a:endParaRPr lang="en-US" sz="28000" dirty="0">
              <a:solidFill>
                <a:srgbClr val="FA834E"/>
              </a:solidFill>
            </a:endParaRPr>
          </a:p>
        </p:txBody>
      </p:sp>
      <p:cxnSp>
        <p:nvCxnSpPr>
          <p:cNvPr id="16" name="Straight Connector 15"/>
          <p:cNvCxnSpPr/>
          <p:nvPr/>
        </p:nvCxnSpPr>
        <p:spPr>
          <a:xfrm>
            <a:off x="2527021" y="533400"/>
            <a:ext cx="0" cy="5029200"/>
          </a:xfrm>
          <a:prstGeom prst="line">
            <a:avLst/>
          </a:prstGeom>
          <a:ln w="190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405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dirty="0" err="1">
                <a:ea typeface="Open Sans Condensed" panose="020B0806030504020204" pitchFamily="34" charset="0"/>
                <a:cs typeface="Open Sans Condensed" panose="020B0806030504020204" pitchFamily="34" charset="0"/>
              </a:rPr>
              <a:t>Pirámide</a:t>
            </a:r>
            <a:r>
              <a:rPr lang="en-US" altLang="en-US" sz="2800" b="1" kern="0" dirty="0">
                <a:ea typeface="Open Sans Condensed" panose="020B0806030504020204" pitchFamily="34" charset="0"/>
                <a:cs typeface="Open Sans Condensed" panose="020B0806030504020204" pitchFamily="34" charset="0"/>
              </a:rPr>
              <a:t> de </a:t>
            </a:r>
            <a:r>
              <a:rPr lang="en-US" altLang="en-US" sz="2800" b="1" kern="0" dirty="0" err="1">
                <a:ea typeface="Open Sans Condensed" panose="020B0806030504020204" pitchFamily="34" charset="0"/>
                <a:cs typeface="Open Sans Condensed" panose="020B0806030504020204" pitchFamily="34" charset="0"/>
              </a:rPr>
              <a:t>seguridad</a:t>
            </a:r>
            <a:endParaRPr lang="en-US" altLang="en-US" sz="2800" b="1" kern="0" dirty="0" smtClean="0">
              <a:ea typeface="Open Sans Condensed" panose="020B0806030504020204" pitchFamily="34" charset="0"/>
              <a:cs typeface="Open Sans Condensed" panose="020B0806030504020204" pitchFamily="34" charset="0"/>
            </a:endParaRPr>
          </a:p>
        </p:txBody>
      </p:sp>
      <p:sp>
        <p:nvSpPr>
          <p:cNvPr id="12" name="TextBox 11"/>
          <p:cNvSpPr txBox="1"/>
          <p:nvPr/>
        </p:nvSpPr>
        <p:spPr>
          <a:xfrm>
            <a:off x="6784700" y="1908991"/>
            <a:ext cx="2679976"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a:latin typeface="+mj-lt"/>
                <a:ea typeface="Open Sans Condensed" panose="020B0806030504020204" pitchFamily="34" charset="0"/>
                <a:cs typeface="Open Sans Condensed" panose="020B0806030504020204" pitchFamily="34" charset="0"/>
              </a:rPr>
              <a:t>Sólo médico</a:t>
            </a:r>
          </a:p>
          <a:p>
            <a:pPr>
              <a:lnSpc>
                <a:spcPct val="250000"/>
              </a:lnSpc>
            </a:pPr>
            <a:r>
              <a:rPr lang="es-ES" sz="1500" b="0">
                <a:latin typeface="+mj-lt"/>
                <a:ea typeface="Open Sans Condensed" panose="020B0806030504020204" pitchFamily="34" charset="0"/>
                <a:cs typeface="Open Sans Condensed" panose="020B0806030504020204" pitchFamily="34" charset="0"/>
              </a:rPr>
              <a:t>Cuasi accidentes</a:t>
            </a: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endParaRPr lang="es-ES" sz="1500" b="0" dirty="0">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21" name="Content Placeholder 13"/>
          <p:cNvGraphicFramePr>
            <a:graphicFrameLocks/>
          </p:cNvGraphicFramePr>
          <p:nvPr>
            <p:custDataLst>
              <p:tags r:id="rId1"/>
            </p:custDataLst>
            <p:extLst>
              <p:ext uri="{D42A27DB-BD31-4B8C-83A1-F6EECF244321}">
                <p14:modId xmlns:p14="http://schemas.microsoft.com/office/powerpoint/2010/main" val="1592840982"/>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Oval 19"/>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Rectangle 24"/>
          <p:cNvSpPr/>
          <p:nvPr/>
        </p:nvSpPr>
        <p:spPr>
          <a:xfrm>
            <a:off x="315119" y="164812"/>
            <a:ext cx="2210594" cy="246221"/>
          </a:xfrm>
          <a:prstGeom prst="rect">
            <a:avLst/>
          </a:prstGeom>
        </p:spPr>
        <p:txBody>
          <a:bodyPr wrap="square">
            <a:spAutoFit/>
          </a:bodyPr>
          <a:lstStyle/>
          <a:p>
            <a:r>
              <a:rPr lang="en-US" altLang="en-US" sz="1000" kern="0" dirty="0" smtClean="0">
                <a:solidFill>
                  <a:schemeClr val="bg1"/>
                </a:solidFill>
                <a:latin typeface="+mj-lt"/>
                <a:ea typeface="Tahoma" panose="020B0604030504040204" pitchFamily="34" charset="0"/>
                <a:cs typeface="Tahoma" panose="020B0604030504040204" pitchFamily="34" charset="0"/>
              </a:rPr>
              <a:t>1</a:t>
            </a:r>
            <a:r>
              <a:rPr lang="en-US" altLang="en-US" sz="1000" b="0" kern="0" dirty="0">
                <a:solidFill>
                  <a:srgbClr val="FA834E"/>
                </a:solidFill>
                <a:latin typeface="+mj-lt"/>
                <a:ea typeface="Tahoma" panose="020B0604030504040204" pitchFamily="34" charset="0"/>
                <a:cs typeface="Tahoma" panose="020B0604030504040204" pitchFamily="34" charset="0"/>
              </a:rPr>
              <a:t> </a:t>
            </a:r>
            <a:r>
              <a:rPr lang="en-US" altLang="en-US" sz="1000" b="0" kern="0" dirty="0" smtClean="0">
                <a:solidFill>
                  <a:srgbClr val="FA834E"/>
                </a:solidFill>
                <a:latin typeface="+mj-lt"/>
                <a:ea typeface="Tahoma" panose="020B0604030504040204" pitchFamily="34" charset="0"/>
                <a:cs typeface="Tahoma" panose="020B0604030504040204" pitchFamily="34" charset="0"/>
              </a:rPr>
              <a:t>  </a:t>
            </a:r>
            <a:r>
              <a:rPr lang="en-US" altLang="en-US" sz="1000" b="0" kern="0" dirty="0" err="1">
                <a:solidFill>
                  <a:srgbClr val="FA834E"/>
                </a:solidFill>
                <a:latin typeface="+mj-lt"/>
                <a:ea typeface="Open Sans" panose="020B0606030504020204" pitchFamily="34" charset="0"/>
                <a:cs typeface="Open Sans" panose="020B0606030504020204" pitchFamily="34" charset="0"/>
              </a:rPr>
              <a:t>Información</a:t>
            </a:r>
            <a:r>
              <a:rPr lang="en-US" altLang="en-US" sz="1000" b="0" kern="0" dirty="0">
                <a:solidFill>
                  <a:srgbClr val="FA834E"/>
                </a:solidFill>
                <a:latin typeface="+mj-lt"/>
                <a:ea typeface="Open Sans" panose="020B0606030504020204" pitchFamily="34" charset="0"/>
                <a:cs typeface="Open Sans" panose="020B0606030504020204" pitchFamily="34" charset="0"/>
              </a:rPr>
              <a:t> general</a:t>
            </a:r>
          </a:p>
        </p:txBody>
      </p:sp>
    </p:spTree>
    <p:extLst>
      <p:ext uri="{BB962C8B-B14F-4D97-AF65-F5344CB8AC3E}">
        <p14:creationId xmlns:p14="http://schemas.microsoft.com/office/powerpoint/2010/main" val="2991700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784700" y="1908991"/>
            <a:ext cx="2679976" cy="3093154"/>
          </a:xfrm>
          <a:prstGeom prst="rect">
            <a:avLst/>
          </a:prstGeom>
          <a:noFill/>
        </p:spPr>
        <p:txBody>
          <a:bodyPr wrap="square" rtlCol="0">
            <a:spAutoFit/>
          </a:bodyPr>
          <a:lstStyle/>
          <a:p>
            <a:pPr>
              <a:lnSpc>
                <a:spcPct val="250000"/>
              </a:lnSpc>
            </a:pPr>
            <a:r>
              <a:rPr lang="es-ES" sz="1500" b="0">
                <a:latin typeface="+mj-lt"/>
                <a:ea typeface="Open Sans Condensed" panose="020B0806030504020204" pitchFamily="34" charset="0"/>
                <a:cs typeface="Open Sans Condensed" panose="020B0806030504020204" pitchFamily="34" charset="0"/>
              </a:rPr>
              <a:t>Lesión grave o fatalidad</a:t>
            </a:r>
          </a:p>
          <a:p>
            <a:pPr>
              <a:lnSpc>
                <a:spcPct val="250000"/>
              </a:lnSpc>
            </a:pPr>
            <a:r>
              <a:rPr lang="es-ES" sz="1500" b="0">
                <a:latin typeface="+mj-lt"/>
                <a:ea typeface="Open Sans Condensed" panose="020B0806030504020204" pitchFamily="34" charset="0"/>
                <a:cs typeface="Open Sans Condensed" panose="020B0806030504020204" pitchFamily="34" charset="0"/>
              </a:rPr>
              <a:t>Tiempo perdido</a:t>
            </a:r>
          </a:p>
          <a:p>
            <a:pPr>
              <a:lnSpc>
                <a:spcPct val="250000"/>
              </a:lnSpc>
            </a:pPr>
            <a:r>
              <a:rPr lang="es-ES" sz="1500" b="0">
                <a:latin typeface="+mj-lt"/>
                <a:ea typeface="Open Sans Condensed" panose="020B0806030504020204" pitchFamily="34" charset="0"/>
                <a:cs typeface="Open Sans Condensed" panose="020B0806030504020204" pitchFamily="34" charset="0"/>
              </a:rPr>
              <a:t>Sólo médico</a:t>
            </a:r>
          </a:p>
          <a:p>
            <a:pPr>
              <a:lnSpc>
                <a:spcPct val="250000"/>
              </a:lnSpc>
            </a:pPr>
            <a:r>
              <a:rPr lang="es-ES" sz="1500" b="0">
                <a:latin typeface="+mj-lt"/>
                <a:ea typeface="Open Sans Condensed" panose="020B0806030504020204" pitchFamily="34" charset="0"/>
                <a:cs typeface="Open Sans Condensed" panose="020B0806030504020204" pitchFamily="34" charset="0"/>
              </a:rPr>
              <a:t>Cuasi accidentes</a:t>
            </a:r>
          </a:p>
          <a:p>
            <a:endParaRPr lang="es-ES" sz="1500" b="0" smtClean="0">
              <a:latin typeface="+mj-lt"/>
              <a:ea typeface="Open Sans Condensed" panose="020B0806030504020204" pitchFamily="34" charset="0"/>
              <a:cs typeface="Open Sans Condensed" panose="020B0806030504020204" pitchFamily="34" charset="0"/>
            </a:endParaRPr>
          </a:p>
          <a:p>
            <a:r>
              <a:rPr lang="es-ES" sz="1500" b="0" smtClean="0">
                <a:latin typeface="+mj-lt"/>
                <a:ea typeface="Open Sans Condensed" panose="020B0806030504020204" pitchFamily="34" charset="0"/>
                <a:cs typeface="Open Sans Condensed" panose="020B0806030504020204" pitchFamily="34" charset="0"/>
              </a:rPr>
              <a:t>Comportamientos </a:t>
            </a:r>
            <a:r>
              <a:rPr lang="es-ES" sz="1500" b="0">
                <a:latin typeface="+mj-lt"/>
                <a:ea typeface="Open Sans Condensed" panose="020B0806030504020204" pitchFamily="34" charset="0"/>
                <a:cs typeface="Open Sans Condensed" panose="020B0806030504020204" pitchFamily="34" charset="0"/>
              </a:rPr>
              <a:t>inseguros o peligros</a:t>
            </a:r>
            <a:endParaRPr lang="es-ES" sz="1500" b="0" dirty="0">
              <a:latin typeface="+mj-lt"/>
              <a:ea typeface="Open Sans Condensed" panose="020B0806030504020204" pitchFamily="34" charset="0"/>
              <a:cs typeface="Open Sans Condensed" panose="020B0806030504020204" pitchFamily="34" charset="0"/>
            </a:endParaRPr>
          </a:p>
        </p:txBody>
      </p:sp>
      <p:cxnSp>
        <p:nvCxnSpPr>
          <p:cNvPr id="13" name="Straight Connector 12"/>
          <p:cNvCxnSpPr/>
          <p:nvPr/>
        </p:nvCxnSpPr>
        <p:spPr>
          <a:xfrm>
            <a:off x="5032099" y="2307504"/>
            <a:ext cx="167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6899" y="2870449"/>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7899" y="3427178"/>
            <a:ext cx="990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919" y="4015007"/>
            <a:ext cx="6795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3699" y="4574844"/>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13"/>
          <p:cNvGraphicFramePr>
            <a:graphicFrameLocks/>
          </p:cNvGraphicFramePr>
          <p:nvPr>
            <p:custDataLst>
              <p:tags r:id="rId1"/>
            </p:custDataLst>
            <p:extLst>
              <p:ext uri="{D42A27DB-BD31-4B8C-83A1-F6EECF244321}">
                <p14:modId xmlns:p14="http://schemas.microsoft.com/office/powerpoint/2010/main" val="2359491654"/>
              </p:ext>
            </p:extLst>
          </p:nvPr>
        </p:nvGraphicFramePr>
        <p:xfrm>
          <a:off x="3127099" y="1981200"/>
          <a:ext cx="3441182"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1" name="Straight Arrow Connector 20"/>
          <p:cNvCxnSpPr/>
          <p:nvPr/>
        </p:nvCxnSpPr>
        <p:spPr>
          <a:xfrm>
            <a:off x="3901281" y="4574844"/>
            <a:ext cx="425584" cy="1"/>
          </a:xfrm>
          <a:prstGeom prst="straightConnector1">
            <a:avLst/>
          </a:prstGeom>
          <a:ln w="57150">
            <a:solidFill>
              <a:srgbClr val="CC4129"/>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bwMode="auto">
          <a:xfrm>
            <a:off x="332250" y="480350"/>
            <a:ext cx="7002463" cy="561975"/>
          </a:xfrm>
          <a:prstGeom prst="rect">
            <a:avLst/>
          </a:prstGeom>
          <a:noFill/>
          <a:ln>
            <a:noFill/>
          </a:ln>
          <a:extLst/>
        </p:spPr>
        <p:txBody>
          <a:bodyPr vert="horz" wrap="square" lIns="81510" tIns="40755" rIns="81510" bIns="40755" numCol="1" anchor="t" anchorCtr="0" compatLnSpc="1">
            <a:prstTxWarp prst="textNoShape">
              <a:avLst/>
            </a:prstTxWarp>
          </a:bodyPr>
          <a:lstStyle>
            <a:lvl1pPr algn="ctr" rtl="0" eaLnBrk="0" fontAlgn="base" hangingPunct="0">
              <a:spcBef>
                <a:spcPct val="0"/>
              </a:spcBef>
              <a:spcAft>
                <a:spcPct val="0"/>
              </a:spcAft>
              <a:defRPr sz="2723" b="0">
                <a:solidFill>
                  <a:srgbClr val="4A72A8"/>
                </a:solidFill>
                <a:latin typeface="+mj-lt"/>
                <a:ea typeface="+mj-ea"/>
                <a:cs typeface="+mj-cs"/>
              </a:defRPr>
            </a:lvl1pPr>
            <a:lvl2pPr algn="ctr" rtl="0" eaLnBrk="0" fontAlgn="base" hangingPunct="0">
              <a:spcBef>
                <a:spcPct val="0"/>
              </a:spcBef>
              <a:spcAft>
                <a:spcPct val="0"/>
              </a:spcAft>
              <a:defRPr sz="2042" b="1">
                <a:solidFill>
                  <a:schemeClr val="bg1"/>
                </a:solidFill>
                <a:latin typeface="Tahoma" pitchFamily="34" charset="0"/>
                <a:cs typeface="Arial" charset="0"/>
              </a:defRPr>
            </a:lvl2pPr>
            <a:lvl3pPr algn="ctr" rtl="0" eaLnBrk="0" fontAlgn="base" hangingPunct="0">
              <a:spcBef>
                <a:spcPct val="0"/>
              </a:spcBef>
              <a:spcAft>
                <a:spcPct val="0"/>
              </a:spcAft>
              <a:defRPr sz="2042" b="1">
                <a:solidFill>
                  <a:schemeClr val="bg1"/>
                </a:solidFill>
                <a:latin typeface="Tahoma" pitchFamily="34" charset="0"/>
                <a:cs typeface="Arial" charset="0"/>
              </a:defRPr>
            </a:lvl3pPr>
            <a:lvl4pPr algn="ctr" rtl="0" eaLnBrk="0" fontAlgn="base" hangingPunct="0">
              <a:spcBef>
                <a:spcPct val="0"/>
              </a:spcBef>
              <a:spcAft>
                <a:spcPct val="0"/>
              </a:spcAft>
              <a:defRPr sz="2042" b="1">
                <a:solidFill>
                  <a:schemeClr val="bg1"/>
                </a:solidFill>
                <a:latin typeface="Tahoma" pitchFamily="34" charset="0"/>
                <a:cs typeface="Arial" charset="0"/>
              </a:defRPr>
            </a:lvl4pPr>
            <a:lvl5pPr algn="ctr" rtl="0" eaLnBrk="0" fontAlgn="base" hangingPunct="0">
              <a:spcBef>
                <a:spcPct val="0"/>
              </a:spcBef>
              <a:spcAft>
                <a:spcPct val="0"/>
              </a:spcAft>
              <a:defRPr sz="2042" b="1">
                <a:solidFill>
                  <a:schemeClr val="bg1"/>
                </a:solidFill>
                <a:latin typeface="Tahoma" pitchFamily="34" charset="0"/>
                <a:cs typeface="Arial" charset="0"/>
              </a:defRPr>
            </a:lvl5pPr>
            <a:lvl6pPr marL="462363" algn="ctr" rtl="0" fontAlgn="base">
              <a:spcBef>
                <a:spcPct val="0"/>
              </a:spcBef>
              <a:spcAft>
                <a:spcPct val="0"/>
              </a:spcAft>
              <a:defRPr sz="2042" b="1">
                <a:solidFill>
                  <a:schemeClr val="bg1"/>
                </a:solidFill>
                <a:latin typeface="Tahoma" pitchFamily="34" charset="0"/>
                <a:cs typeface="Arial" charset="0"/>
              </a:defRPr>
            </a:lvl6pPr>
            <a:lvl7pPr marL="924726" algn="ctr" rtl="0" fontAlgn="base">
              <a:spcBef>
                <a:spcPct val="0"/>
              </a:spcBef>
              <a:spcAft>
                <a:spcPct val="0"/>
              </a:spcAft>
              <a:defRPr sz="2042" b="1">
                <a:solidFill>
                  <a:schemeClr val="bg1"/>
                </a:solidFill>
                <a:latin typeface="Tahoma" pitchFamily="34" charset="0"/>
                <a:cs typeface="Arial" charset="0"/>
              </a:defRPr>
            </a:lvl7pPr>
            <a:lvl8pPr marL="1387090" algn="ctr" rtl="0" fontAlgn="base">
              <a:spcBef>
                <a:spcPct val="0"/>
              </a:spcBef>
              <a:spcAft>
                <a:spcPct val="0"/>
              </a:spcAft>
              <a:defRPr sz="2042" b="1">
                <a:solidFill>
                  <a:schemeClr val="bg1"/>
                </a:solidFill>
                <a:latin typeface="Tahoma" pitchFamily="34" charset="0"/>
                <a:cs typeface="Arial" charset="0"/>
              </a:defRPr>
            </a:lvl8pPr>
            <a:lvl9pPr marL="1849453" algn="ctr" rtl="0" fontAlgn="base">
              <a:spcBef>
                <a:spcPct val="0"/>
              </a:spcBef>
              <a:spcAft>
                <a:spcPct val="0"/>
              </a:spcAft>
              <a:defRPr sz="2042" b="1">
                <a:solidFill>
                  <a:schemeClr val="bg1"/>
                </a:solidFill>
                <a:latin typeface="Tahoma" pitchFamily="34" charset="0"/>
                <a:cs typeface="Arial" charset="0"/>
              </a:defRPr>
            </a:lvl9pPr>
          </a:lstStyle>
          <a:p>
            <a:pPr algn="l">
              <a:defRPr/>
            </a:pPr>
            <a:r>
              <a:rPr lang="en-US" altLang="en-US" sz="2800" b="1" kern="0">
                <a:ea typeface="Open Sans Condensed" panose="020B0806030504020204" pitchFamily="34" charset="0"/>
                <a:cs typeface="Open Sans Condensed" panose="020B0806030504020204" pitchFamily="34" charset="0"/>
              </a:rPr>
              <a:t>Pirámide de seguridad</a:t>
            </a:r>
            <a:endParaRPr lang="en-US" altLang="en-US" sz="2800" b="1" kern="0" dirty="0">
              <a:ea typeface="Open Sans Condensed" panose="020B0806030504020204" pitchFamily="34" charset="0"/>
              <a:cs typeface="Open Sans Condensed" panose="020B0806030504020204" pitchFamily="34" charset="0"/>
            </a:endParaRPr>
          </a:p>
        </p:txBody>
      </p:sp>
      <p:sp>
        <p:nvSpPr>
          <p:cNvPr id="27" name="Oval 2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Rectangle 17"/>
          <p:cNvSpPr/>
          <p:nvPr/>
        </p:nvSpPr>
        <p:spPr>
          <a:xfrm>
            <a:off x="315119" y="164812"/>
            <a:ext cx="2210594" cy="246221"/>
          </a:xfrm>
          <a:prstGeom prst="rect">
            <a:avLst/>
          </a:prstGeom>
        </p:spPr>
        <p:txBody>
          <a:bodyPr wrap="square">
            <a:spAutoFit/>
          </a:bodyPr>
          <a:lstStyle/>
          <a:p>
            <a:r>
              <a:rPr lang="en-US" altLang="en-US" sz="1000" kern="0" smtClean="0">
                <a:solidFill>
                  <a:schemeClr val="bg1"/>
                </a:solidFill>
                <a:latin typeface="+mj-lt"/>
                <a:ea typeface="Tahoma" panose="020B0604030504040204" pitchFamily="34" charset="0"/>
                <a:cs typeface="Tahoma" panose="020B0604030504040204" pitchFamily="34" charset="0"/>
              </a:rPr>
              <a:t>1</a:t>
            </a:r>
            <a:r>
              <a:rPr lang="en-US" altLang="en-US" sz="1000" b="0" kern="0">
                <a:solidFill>
                  <a:srgbClr val="FA834E"/>
                </a:solidFill>
                <a:latin typeface="+mj-lt"/>
                <a:ea typeface="Tahoma" panose="020B0604030504040204" pitchFamily="34" charset="0"/>
                <a:cs typeface="Tahoma" panose="020B0604030504040204" pitchFamily="34" charset="0"/>
              </a:rPr>
              <a:t> </a:t>
            </a:r>
            <a:r>
              <a:rPr lang="en-US" altLang="en-US" sz="1000" b="0" kern="0" smtClean="0">
                <a:solidFill>
                  <a:srgbClr val="FA834E"/>
                </a:solidFill>
                <a:latin typeface="+mj-lt"/>
                <a:ea typeface="Tahoma" panose="020B0604030504040204" pitchFamily="34" charset="0"/>
                <a:cs typeface="Tahoma" panose="020B0604030504040204" pitchFamily="34" charset="0"/>
              </a:rPr>
              <a:t>  </a:t>
            </a:r>
            <a:r>
              <a:rPr lang="en-US" altLang="en-US" sz="1000" b="0" kern="0">
                <a:solidFill>
                  <a:srgbClr val="FA834E"/>
                </a:solidFill>
                <a:latin typeface="+mj-lt"/>
                <a:ea typeface="Open Sans" panose="020B0606030504020204" pitchFamily="34" charset="0"/>
                <a:cs typeface="Open Sans" panose="020B0606030504020204" pitchFamily="34" charset="0"/>
              </a:rPr>
              <a:t>Información general</a:t>
            </a:r>
            <a:endParaRPr lang="en-US" altLang="en-US" sz="1000" b="0" kern="0" dirty="0">
              <a:solidFill>
                <a:srgbClr val="FA834E"/>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38669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3.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ags/tag25.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3.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4.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5.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7.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8.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ags/tag9.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5"/>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Incident Investigation and Analysis - Spanish - 3LS</Template>
  <TotalTime>32</TotalTime>
  <Words>3712</Words>
  <Application>Microsoft Office PowerPoint</Application>
  <PresentationFormat>Custom</PresentationFormat>
  <Paragraphs>624</Paragraphs>
  <Slides>52</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MS PGothic</vt:lpstr>
      <vt:lpstr>Arial</vt:lpstr>
      <vt:lpstr>Open Sans</vt:lpstr>
      <vt:lpstr>Open Sans Condensed</vt:lpstr>
      <vt:lpstr>Open Sans Condensed Light</vt:lpstr>
      <vt:lpstr>Open Sans Light</vt:lpstr>
      <vt:lpstr>Tahoma</vt:lpstr>
      <vt:lpstr>1_Default Design</vt:lpstr>
      <vt:lpstr>PowerPoint Presentation</vt:lpstr>
      <vt:lpstr>Cláusula de exención de responsabilidad</vt:lpstr>
      <vt:lpstr>Descripción del curso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Ejemplo: Centrado en la investigación</vt:lpstr>
      <vt:lpstr>Ejemplo: Centrado en la investigación</vt:lpstr>
      <vt:lpstr>Ejemplo: Centrado en la investigación</vt:lpstr>
      <vt:lpstr>Ejemplo: Centrado en la investigación</vt:lpstr>
      <vt:lpstr>Ejemplo: Centrado en la investigación</vt:lpstr>
      <vt:lpstr>Ejemplo: Centrado en la investigación</vt:lpstr>
      <vt:lpstr>Ejemplo: Centrado en la investigación</vt:lpstr>
      <vt:lpstr>Ejemplo: Centrado en la investigación</vt:lpstr>
      <vt:lpstr>Ejemplo: Centrado en la investigación</vt:lpstr>
      <vt:lpstr>Ejemplo: Centrado en la investigación</vt:lpstr>
      <vt:lpstr>Ejemplo: Centrado en la investigación</vt:lpstr>
      <vt:lpstr>Ejemplo: Centrado en la investigación</vt:lpstr>
      <vt:lpstr>Ejemplo: Centrado en la investigación</vt:lpstr>
      <vt:lpstr>Ejemplo: Centrado en la investigación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Rzepecki</dc:creator>
  <cp:lastModifiedBy>John Carey</cp:lastModifiedBy>
  <cp:revision>8</cp:revision>
  <cp:lastPrinted>2015-04-02T17:35:54Z</cp:lastPrinted>
  <dcterms:created xsi:type="dcterms:W3CDTF">2015-07-28T23:03:51Z</dcterms:created>
  <dcterms:modified xsi:type="dcterms:W3CDTF">2015-12-11T22:12:58Z</dcterms:modified>
</cp:coreProperties>
</file>